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76"/>
  </p:notesMasterIdLst>
  <p:handoutMasterIdLst>
    <p:handoutMasterId r:id="rId77"/>
  </p:handoutMasterIdLst>
  <p:sldIdLst>
    <p:sldId id="4140" r:id="rId10"/>
    <p:sldId id="4148" r:id="rId11"/>
    <p:sldId id="2076138252" r:id="rId12"/>
    <p:sldId id="4170" r:id="rId13"/>
    <p:sldId id="4168" r:id="rId14"/>
    <p:sldId id="2076138253" r:id="rId15"/>
    <p:sldId id="2076138255" r:id="rId16"/>
    <p:sldId id="2076138256" r:id="rId17"/>
    <p:sldId id="2076138257" r:id="rId18"/>
    <p:sldId id="2076138258" r:id="rId19"/>
    <p:sldId id="2076138259" r:id="rId20"/>
    <p:sldId id="2076138260" r:id="rId21"/>
    <p:sldId id="2076138264" r:id="rId22"/>
    <p:sldId id="2076138263" r:id="rId23"/>
    <p:sldId id="2076138265" r:id="rId24"/>
    <p:sldId id="4169" r:id="rId25"/>
    <p:sldId id="2076138269" r:id="rId26"/>
    <p:sldId id="2076138268" r:id="rId27"/>
    <p:sldId id="2076138270" r:id="rId28"/>
    <p:sldId id="2076138271" r:id="rId29"/>
    <p:sldId id="2076138272" r:id="rId30"/>
    <p:sldId id="2076138273" r:id="rId31"/>
    <p:sldId id="2076138274" r:id="rId32"/>
    <p:sldId id="2076138275" r:id="rId33"/>
    <p:sldId id="2076138276" r:id="rId34"/>
    <p:sldId id="2076138277" r:id="rId35"/>
    <p:sldId id="2076138278" r:id="rId36"/>
    <p:sldId id="2076138279" r:id="rId37"/>
    <p:sldId id="2076138280" r:id="rId38"/>
    <p:sldId id="2076138281" r:id="rId39"/>
    <p:sldId id="2076138282" r:id="rId40"/>
    <p:sldId id="2076138283" r:id="rId41"/>
    <p:sldId id="2076138284" r:id="rId42"/>
    <p:sldId id="2076138288" r:id="rId43"/>
    <p:sldId id="2076138289" r:id="rId44"/>
    <p:sldId id="2076138290" r:id="rId45"/>
    <p:sldId id="2076138291" r:id="rId46"/>
    <p:sldId id="2076138292" r:id="rId47"/>
    <p:sldId id="2076138293" r:id="rId48"/>
    <p:sldId id="2076138286" r:id="rId49"/>
    <p:sldId id="4173" r:id="rId50"/>
    <p:sldId id="2076138295" r:id="rId51"/>
    <p:sldId id="2076138303" r:id="rId52"/>
    <p:sldId id="2076138297" r:id="rId53"/>
    <p:sldId id="2076138298" r:id="rId54"/>
    <p:sldId id="2076138299" r:id="rId55"/>
    <p:sldId id="2076138300" r:id="rId56"/>
    <p:sldId id="2076138301" r:id="rId57"/>
    <p:sldId id="2076138302" r:id="rId58"/>
    <p:sldId id="2076138304" r:id="rId59"/>
    <p:sldId id="2076138305" r:id="rId60"/>
    <p:sldId id="2076138254" r:id="rId61"/>
    <p:sldId id="2076138306" r:id="rId62"/>
    <p:sldId id="2076138308" r:id="rId63"/>
    <p:sldId id="2076138309" r:id="rId64"/>
    <p:sldId id="2076138310" r:id="rId65"/>
    <p:sldId id="2076138311" r:id="rId66"/>
    <p:sldId id="2076138312" r:id="rId67"/>
    <p:sldId id="2076138313" r:id="rId68"/>
    <p:sldId id="2076138314" r:id="rId69"/>
    <p:sldId id="2076138315" r:id="rId70"/>
    <p:sldId id="2076138317" r:id="rId71"/>
    <p:sldId id="2076138320" r:id="rId72"/>
    <p:sldId id="2076138321" r:id="rId73"/>
    <p:sldId id="4172" r:id="rId74"/>
    <p:sldId id="20761382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BA76C4-862B-46C7-87E7-5A533C353114}">
          <p14:sldIdLst>
            <p14:sldId id="4140"/>
            <p14:sldId id="4148"/>
            <p14:sldId id="2076138252"/>
            <p14:sldId id="4170"/>
            <p14:sldId id="4168"/>
            <p14:sldId id="2076138253"/>
            <p14:sldId id="2076138255"/>
            <p14:sldId id="2076138256"/>
            <p14:sldId id="2076138257"/>
            <p14:sldId id="2076138258"/>
            <p14:sldId id="2076138259"/>
            <p14:sldId id="2076138260"/>
            <p14:sldId id="2076138264"/>
            <p14:sldId id="2076138263"/>
            <p14:sldId id="2076138265"/>
            <p14:sldId id="4169"/>
            <p14:sldId id="2076138269"/>
            <p14:sldId id="2076138268"/>
            <p14:sldId id="2076138270"/>
            <p14:sldId id="2076138271"/>
            <p14:sldId id="2076138272"/>
            <p14:sldId id="2076138273"/>
            <p14:sldId id="2076138274"/>
            <p14:sldId id="2076138275"/>
            <p14:sldId id="2076138276"/>
            <p14:sldId id="2076138277"/>
            <p14:sldId id="2076138278"/>
            <p14:sldId id="2076138279"/>
            <p14:sldId id="2076138280"/>
            <p14:sldId id="2076138281"/>
            <p14:sldId id="2076138282"/>
            <p14:sldId id="2076138283"/>
            <p14:sldId id="2076138284"/>
            <p14:sldId id="2076138288"/>
            <p14:sldId id="2076138289"/>
            <p14:sldId id="2076138290"/>
            <p14:sldId id="2076138291"/>
            <p14:sldId id="2076138292"/>
            <p14:sldId id="2076138293"/>
            <p14:sldId id="2076138286"/>
            <p14:sldId id="4173"/>
            <p14:sldId id="2076138295"/>
            <p14:sldId id="2076138303"/>
            <p14:sldId id="2076138297"/>
            <p14:sldId id="2076138298"/>
            <p14:sldId id="2076138299"/>
            <p14:sldId id="2076138300"/>
            <p14:sldId id="2076138301"/>
            <p14:sldId id="2076138302"/>
            <p14:sldId id="2076138304"/>
            <p14:sldId id="2076138305"/>
            <p14:sldId id="2076138254"/>
            <p14:sldId id="2076138306"/>
            <p14:sldId id="2076138308"/>
            <p14:sldId id="2076138309"/>
            <p14:sldId id="2076138310"/>
            <p14:sldId id="2076138311"/>
            <p14:sldId id="2076138312"/>
            <p14:sldId id="2076138313"/>
            <p14:sldId id="2076138314"/>
            <p14:sldId id="2076138315"/>
            <p14:sldId id="2076138317"/>
            <p14:sldId id="2076138320"/>
            <p14:sldId id="2076138321"/>
            <p14:sldId id="4172"/>
            <p14:sldId id="20761382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353"/>
    <a:srgbClr val="FF5800"/>
    <a:srgbClr val="A6A6A6"/>
    <a:srgbClr val="FF9B66"/>
    <a:srgbClr val="008376"/>
    <a:srgbClr val="AC75D5"/>
    <a:srgbClr val="BC8FDD"/>
    <a:srgbClr val="FFD5D5"/>
    <a:srgbClr val="E7E6E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82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-Ting Hung" userId="9dd5c990-abac-41d4-8ddf-f801e41b4aa1" providerId="ADAL" clId="{170015CC-C91D-445D-AC47-D342A959EEC4}"/>
    <pc:docChg chg="undo custSel addSld delSld modSld sldOrd modSection">
      <pc:chgData name="Yi-Ting Hung" userId="9dd5c990-abac-41d4-8ddf-f801e41b4aa1" providerId="ADAL" clId="{170015CC-C91D-445D-AC47-D342A959EEC4}" dt="2022-08-10T08:48:46.567" v="32" actId="47"/>
      <pc:docMkLst>
        <pc:docMk/>
      </pc:docMkLst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758270140" sldId="4068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698946353" sldId="409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035146678" sldId="409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76817302" sldId="4121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725432684" sldId="412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02607750" sldId="4123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476048391" sldId="412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859791903" sldId="412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11982901" sldId="4127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605710211" sldId="412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4003996208" sldId="413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127736687" sldId="413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563574924" sldId="4134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762225059" sldId="413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941457139" sldId="4138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378402692" sldId="4139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120728910" sldId="414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919858701" sldId="414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121520038" sldId="4143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754555722" sldId="4146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87520817" sldId="415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493059882" sldId="415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00104570" sldId="4156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901293322" sldId="4157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074489797" sldId="4158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875863502" sldId="4159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742881541" sldId="4160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449898121" sldId="4164"/>
        </pc:sldMkLst>
      </pc:sldChg>
      <pc:sldChg chg="add del">
        <pc:chgData name="Yi-Ting Hung" userId="9dd5c990-abac-41d4-8ddf-f801e41b4aa1" providerId="ADAL" clId="{170015CC-C91D-445D-AC47-D342A959EEC4}" dt="2022-08-10T08:48:32.739" v="31" actId="47"/>
        <pc:sldMkLst>
          <pc:docMk/>
          <pc:sldMk cId="3572808874" sldId="416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4104962991" sldId="4167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672465817" sldId="417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711506686" sldId="4175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938851947" sldId="4176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830054522" sldId="417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444438651" sldId="4178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128655608" sldId="4179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654117882" sldId="4180"/>
        </pc:sldMkLst>
      </pc:sldChg>
      <pc:sldChg chg="add del">
        <pc:chgData name="Yi-Ting Hung" userId="9dd5c990-abac-41d4-8ddf-f801e41b4aa1" providerId="ADAL" clId="{170015CC-C91D-445D-AC47-D342A959EEC4}" dt="2022-08-10T08:48:46.567" v="32" actId="47"/>
        <pc:sldMkLst>
          <pc:docMk/>
          <pc:sldMk cId="19362981" sldId="418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679155396" sldId="418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354833032" sldId="4184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107580400" sldId="4185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835769774" sldId="4186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145703802" sldId="4187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540842578" sldId="418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673751036" sldId="419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56408452" sldId="419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150713332" sldId="419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725576138" sldId="207613646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486501462" sldId="2076137845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803335929" sldId="207613786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503239690" sldId="207613787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75696403" sldId="2076137880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087700635" sldId="207613789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476989721" sldId="207613792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626694302" sldId="207613795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589826634" sldId="207613797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871949954" sldId="2076137991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369984613" sldId="207613799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389681790" sldId="2076137998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917065045" sldId="207613800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280218688" sldId="207613802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4265092414" sldId="2076138050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166355688" sldId="207613808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335509915" sldId="207613808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608614608" sldId="207613810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4171800378" sldId="2076138111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1353463572" sldId="2076138132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220905105" sldId="2076138133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995492905" sldId="2076138134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165844904" sldId="2076138135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158934321" sldId="2076138136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672284169" sldId="2076138137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3171874821" sldId="2076138178"/>
        </pc:sldMkLst>
      </pc:sldChg>
      <pc:sldChg chg="del">
        <pc:chgData name="Yi-Ting Hung" userId="9dd5c990-abac-41d4-8ddf-f801e41b4aa1" providerId="ADAL" clId="{170015CC-C91D-445D-AC47-D342A959EEC4}" dt="2022-08-10T08:48:46.567" v="32" actId="47"/>
        <pc:sldMkLst>
          <pc:docMk/>
          <pc:sldMk cId="2864178886" sldId="207613817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901398212" sldId="207613818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568540370" sldId="207613818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830707583" sldId="207613818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235090800" sldId="207613818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84960763" sldId="207613818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04728085" sldId="207613818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783186448" sldId="207613818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29422462" sldId="207613818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21739063" sldId="207613818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58120883" sldId="207613819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438125221" sldId="207613819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336405344" sldId="207613819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623371991" sldId="207613819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116347380" sldId="207613819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516820960" sldId="207613819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452562783" sldId="207613819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503729026" sldId="207613819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172588448" sldId="207613819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029890717" sldId="207613819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059204184" sldId="207613820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466125886" sldId="207613820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665991499" sldId="207613820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323165475" sldId="207613820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40296963" sldId="207613820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664176575" sldId="207613820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766874676" sldId="207613820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48344192" sldId="207613820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26529590" sldId="207613820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830084633" sldId="207613820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939209969" sldId="207613821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889523637" sldId="207613821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495353070" sldId="207613821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09970899" sldId="207613821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4282176044" sldId="2076138218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441062980" sldId="2076138219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385550259" sldId="2076138220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941680105" sldId="2076138221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141592893" sldId="2076138222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1764193736" sldId="2076138223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2257170598" sldId="2076138224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318815689" sldId="207613822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88363859" sldId="207613822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8437195" sldId="207613822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599677410" sldId="207613822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299764104" sldId="2076138229"/>
        </pc:sldMkLst>
      </pc:sldChg>
      <pc:sldChg chg="modSp mod ord">
        <pc:chgData name="Yi-Ting Hung" userId="9dd5c990-abac-41d4-8ddf-f801e41b4aa1" providerId="ADAL" clId="{170015CC-C91D-445D-AC47-D342A959EEC4}" dt="2022-08-10T08:41:43.626" v="27" actId="20577"/>
        <pc:sldMkLst>
          <pc:docMk/>
          <pc:sldMk cId="1163105268" sldId="2076138234"/>
        </pc:sldMkLst>
        <pc:spChg chg="mod">
          <ac:chgData name="Yi-Ting Hung" userId="9dd5c990-abac-41d4-8ddf-f801e41b4aa1" providerId="ADAL" clId="{170015CC-C91D-445D-AC47-D342A959EEC4}" dt="2022-08-10T08:41:43.626" v="27" actId="20577"/>
          <ac:spMkLst>
            <pc:docMk/>
            <pc:sldMk cId="1163105268" sldId="2076138234"/>
            <ac:spMk id="2" creationId="{D9D49CD5-FB4D-8E99-A7EC-6D51D759A3E1}"/>
          </ac:spMkLst>
        </pc:spChg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435549696" sldId="207613823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936365849" sldId="207613823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840038549" sldId="207613823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28727688" sldId="207613823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411965556" sldId="207613823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102757821" sldId="2076138240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830760602" sldId="2076138241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225745235" sldId="2076138242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949430631" sldId="2076138243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95001168" sldId="2076138245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522454710" sldId="2076138246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824703607" sldId="2076138247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2795077482" sldId="2076138248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3039798316" sldId="2076138249"/>
        </pc:sldMkLst>
      </pc:sldChg>
      <pc:sldChg chg="del">
        <pc:chgData name="Yi-Ting Hung" userId="9dd5c990-abac-41d4-8ddf-f801e41b4aa1" providerId="ADAL" clId="{170015CC-C91D-445D-AC47-D342A959EEC4}" dt="2022-08-10T08:42:10.816" v="28" actId="47"/>
        <pc:sldMkLst>
          <pc:docMk/>
          <pc:sldMk cId="1664206098" sldId="2076138250"/>
        </pc:sldMkLst>
      </pc:sldChg>
      <pc:sldChg chg="del">
        <pc:chgData name="Yi-Ting Hung" userId="9dd5c990-abac-41d4-8ddf-f801e41b4aa1" providerId="ADAL" clId="{170015CC-C91D-445D-AC47-D342A959EEC4}" dt="2022-08-10T08:40:54.382" v="0" actId="47"/>
        <pc:sldMkLst>
          <pc:docMk/>
          <pc:sldMk cId="3588732988" sldId="2076138251"/>
        </pc:sldMkLst>
      </pc:sldChg>
      <pc:sldMasterChg chg="delSldLayout">
        <pc:chgData name="Yi-Ting Hung" userId="9dd5c990-abac-41d4-8ddf-f801e41b4aa1" providerId="ADAL" clId="{170015CC-C91D-445D-AC47-D342A959EEC4}" dt="2022-08-10T08:48:46.567" v="32" actId="47"/>
        <pc:sldMasterMkLst>
          <pc:docMk/>
          <pc:sldMasterMk cId="19016844" sldId="2147483660"/>
        </pc:sldMasterMkLst>
        <pc:sldLayoutChg chg="del">
          <pc:chgData name="Yi-Ting Hung" userId="9dd5c990-abac-41d4-8ddf-f801e41b4aa1" providerId="ADAL" clId="{170015CC-C91D-445D-AC47-D342A959EEC4}" dt="2022-08-10T08:48:46.567" v="32" actId="47"/>
          <pc:sldLayoutMkLst>
            <pc:docMk/>
            <pc:sldMasterMk cId="19016844" sldId="2147483660"/>
            <pc:sldLayoutMk cId="3377450772" sldId="2147483693"/>
          </pc:sldLayoutMkLst>
        </pc:sldLayoutChg>
      </pc:sldMasterChg>
      <pc:sldMasterChg chg="delSldLayout">
        <pc:chgData name="Yi-Ting Hung" userId="9dd5c990-abac-41d4-8ddf-f801e41b4aa1" providerId="ADAL" clId="{170015CC-C91D-445D-AC47-D342A959EEC4}" dt="2022-08-10T08:48:46.567" v="32" actId="47"/>
        <pc:sldMasterMkLst>
          <pc:docMk/>
          <pc:sldMasterMk cId="2156093164" sldId="2147483758"/>
        </pc:sldMasterMkLst>
        <pc:sldLayoutChg chg="del">
          <pc:chgData name="Yi-Ting Hung" userId="9dd5c990-abac-41d4-8ddf-f801e41b4aa1" providerId="ADAL" clId="{170015CC-C91D-445D-AC47-D342A959EEC4}" dt="2022-08-10T08:48:46.567" v="32" actId="47"/>
          <pc:sldLayoutMkLst>
            <pc:docMk/>
            <pc:sldMasterMk cId="2156093164" sldId="2147483758"/>
            <pc:sldLayoutMk cId="3027856957" sldId="214748444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Variation over 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3.5</c:v>
                </c:pt>
                <c:pt idx="2">
                  <c:v>2</c:v>
                </c:pt>
                <c:pt idx="3">
                  <c:v>1.7</c:v>
                </c:pt>
                <c:pt idx="4">
                  <c:v>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08-4B56-87B0-A6F8B7439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8046856"/>
        <c:axId val="1088046528"/>
      </c:lineChart>
      <c:catAx>
        <c:axId val="1088046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8046528"/>
        <c:crosses val="autoZero"/>
        <c:auto val="1"/>
        <c:lblAlgn val="ctr"/>
        <c:lblOffset val="100"/>
        <c:noMultiLvlLbl val="0"/>
      </c:catAx>
      <c:valAx>
        <c:axId val="1088046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variation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crossAx val="1088046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PC1</c:v>
                </c:pt>
                <c:pt idx="1">
                  <c:v>PC2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9-4286-9F73-A54931C81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364312"/>
        <c:axId val="1147364640"/>
      </c:barChart>
      <c:catAx>
        <c:axId val="114736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640"/>
        <c:crosses val="autoZero"/>
        <c:auto val="1"/>
        <c:lblAlgn val="ctr"/>
        <c:lblOffset val="100"/>
        <c:noMultiLvlLbl val="0"/>
      </c:catAx>
      <c:valAx>
        <c:axId val="11473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PC1</c:v>
                </c:pt>
                <c:pt idx="1">
                  <c:v>PC2</c:v>
                </c:pt>
                <c:pt idx="2">
                  <c:v>PC3</c:v>
                </c:pt>
                <c:pt idx="3">
                  <c:v>PC4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79</c:v>
                </c:pt>
                <c:pt idx="1">
                  <c:v>14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9-4286-9F73-A54931C81E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7364312"/>
        <c:axId val="1147364640"/>
      </c:barChart>
      <c:catAx>
        <c:axId val="114736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640"/>
        <c:crosses val="autoZero"/>
        <c:auto val="1"/>
        <c:lblAlgn val="ctr"/>
        <c:lblOffset val="100"/>
        <c:noMultiLvlLbl val="0"/>
      </c:catAx>
      <c:valAx>
        <c:axId val="11473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736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9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3760" r:id="rId15"/>
    <p:sldLayoutId id="2147483885" r:id="rId16"/>
    <p:sldLayoutId id="2147484007" r:id="rId17"/>
    <p:sldLayoutId id="2147483762" r:id="rId18"/>
    <p:sldLayoutId id="2147484152" r:id="rId19"/>
    <p:sldLayoutId id="2147484156" r:id="rId20"/>
    <p:sldLayoutId id="2147484304" r:id="rId21"/>
    <p:sldLayoutId id="2147484369" r:id="rId22"/>
    <p:sldLayoutId id="2147484209" r:id="rId23"/>
    <p:sldLayoutId id="2147484370" r:id="rId24"/>
    <p:sldLayoutId id="2147484371" r:id="rId25"/>
    <p:sldLayoutId id="2147484210" r:id="rId26"/>
    <p:sldLayoutId id="2147484372" r:id="rId27"/>
    <p:sldLayoutId id="2147484373" r:id="rId28"/>
    <p:sldLayoutId id="2147484211" r:id="rId29"/>
    <p:sldLayoutId id="2147484374" r:id="rId30"/>
    <p:sldLayoutId id="2147484375" r:id="rId31"/>
    <p:sldLayoutId id="2147484212" r:id="rId32"/>
    <p:sldLayoutId id="2147484376" r:id="rId33"/>
    <p:sldLayoutId id="2147484377" r:id="rId34"/>
    <p:sldLayoutId id="2147484213" r:id="rId35"/>
    <p:sldLayoutId id="2147484378" r:id="rId36"/>
    <p:sldLayoutId id="2147484379" r:id="rId37"/>
    <p:sldLayoutId id="2147484214" r:id="rId38"/>
    <p:sldLayoutId id="2147484380" r:id="rId39"/>
    <p:sldLayoutId id="2147484381" r:id="rId40"/>
    <p:sldLayoutId id="2147484305" r:id="rId41"/>
    <p:sldLayoutId id="2147484382" r:id="rId42"/>
    <p:sldLayoutId id="2147483847" r:id="rId4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63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6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50A142-4804-488B-9308-51A0676F3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Unsupervised ML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DF551-B2DB-47D5-9FFE-6B927F073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Learning Patterns from Unlabeled Data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6513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b="1" dirty="0">
                <a:latin typeface="Segoe UI Light"/>
                <a:cs typeface="Segoe UI Light"/>
              </a:rPr>
              <a:t>Repeat steps from 3&amp;4, until the cluster assignment does not change</a:t>
            </a:r>
          </a:p>
          <a:p>
            <a:pPr marL="1600200" lvl="2" indent="-342900">
              <a:buAutoNum type="arabicPeriod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1671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756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3&amp;4, until the cluster assignment does not change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How to evaluate clustering results? </a:t>
            </a:r>
          </a:p>
          <a:p>
            <a:pPr lvl="5" indent="0">
              <a:buNone/>
            </a:pPr>
            <a:r>
              <a:rPr lang="en-US" sz="1400" b="1" dirty="0">
                <a:latin typeface="Segoe UI Light"/>
                <a:cs typeface="Segoe UI Light"/>
              </a:rPr>
              <a:t>  </a:t>
            </a:r>
          </a:p>
          <a:p>
            <a:pPr marL="1600200" lvl="2" indent="-342900">
              <a:buAutoNum type="arabicPeriod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1671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38110-3511-F1ED-B77B-A9733B75DDDB}"/>
              </a:ext>
            </a:extLst>
          </p:cNvPr>
          <p:cNvCxnSpPr/>
          <p:nvPr/>
        </p:nvCxnSpPr>
        <p:spPr>
          <a:xfrm>
            <a:off x="2331097" y="4826290"/>
            <a:ext cx="0" cy="739140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138978-2987-FCDC-D7B2-3DA6881F6094}"/>
              </a:ext>
            </a:extLst>
          </p:cNvPr>
          <p:cNvCxnSpPr/>
          <p:nvPr/>
        </p:nvCxnSpPr>
        <p:spPr>
          <a:xfrm>
            <a:off x="3329711" y="4833910"/>
            <a:ext cx="0" cy="739140"/>
          </a:xfrm>
          <a:prstGeom prst="line">
            <a:avLst/>
          </a:prstGeom>
          <a:ln w="28575">
            <a:solidFill>
              <a:srgbClr val="00837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8947B-ADE6-7F60-DDAC-4E73487CDBE6}"/>
              </a:ext>
            </a:extLst>
          </p:cNvPr>
          <p:cNvCxnSpPr/>
          <p:nvPr/>
        </p:nvCxnSpPr>
        <p:spPr>
          <a:xfrm>
            <a:off x="7489837" y="4835405"/>
            <a:ext cx="0" cy="739140"/>
          </a:xfrm>
          <a:prstGeom prst="line">
            <a:avLst/>
          </a:prstGeom>
          <a:ln w="28575">
            <a:solidFill>
              <a:srgbClr val="AC75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C0E4CB-71F2-9B36-F607-C4263744E0D4}"/>
              </a:ext>
            </a:extLst>
          </p:cNvPr>
          <p:cNvCxnSpPr/>
          <p:nvPr/>
        </p:nvCxnSpPr>
        <p:spPr>
          <a:xfrm>
            <a:off x="2053005" y="4761638"/>
            <a:ext cx="584354" cy="0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CBD5D0-1538-4B37-20F9-CD6E4C53AF5A}"/>
              </a:ext>
            </a:extLst>
          </p:cNvPr>
          <p:cNvCxnSpPr>
            <a:cxnSpLocks/>
          </p:cNvCxnSpPr>
          <p:nvPr/>
        </p:nvCxnSpPr>
        <p:spPr>
          <a:xfrm>
            <a:off x="3003975" y="4767443"/>
            <a:ext cx="651472" cy="961"/>
          </a:xfrm>
          <a:prstGeom prst="straightConnector1">
            <a:avLst/>
          </a:prstGeom>
          <a:ln w="28575">
            <a:solidFill>
              <a:srgbClr val="00837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42A937-CEB7-DDD4-FC0E-035BCD1E3078}"/>
              </a:ext>
            </a:extLst>
          </p:cNvPr>
          <p:cNvCxnSpPr>
            <a:cxnSpLocks/>
          </p:cNvCxnSpPr>
          <p:nvPr/>
        </p:nvCxnSpPr>
        <p:spPr>
          <a:xfrm>
            <a:off x="5284355" y="4767443"/>
            <a:ext cx="4513626" cy="2"/>
          </a:xfrm>
          <a:prstGeom prst="straightConnector1">
            <a:avLst/>
          </a:prstGeom>
          <a:ln w="28575">
            <a:solidFill>
              <a:srgbClr val="AC75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28290C-239C-DEA3-6E57-AF6C8B22C1DE}"/>
              </a:ext>
            </a:extLst>
          </p:cNvPr>
          <p:cNvCxnSpPr>
            <a:cxnSpLocks/>
          </p:cNvCxnSpPr>
          <p:nvPr/>
        </p:nvCxnSpPr>
        <p:spPr>
          <a:xfrm>
            <a:off x="2850585" y="4330990"/>
            <a:ext cx="216751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599819-3A15-2929-BAD1-E6532C8ABA56}"/>
              </a:ext>
            </a:extLst>
          </p:cNvPr>
          <p:cNvCxnSpPr>
            <a:cxnSpLocks/>
          </p:cNvCxnSpPr>
          <p:nvPr/>
        </p:nvCxnSpPr>
        <p:spPr>
          <a:xfrm>
            <a:off x="3045016" y="4330990"/>
            <a:ext cx="32726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AF0052-702C-3F66-AD2B-67F23A7428F9}"/>
              </a:ext>
            </a:extLst>
          </p:cNvPr>
          <p:cNvCxnSpPr>
            <a:cxnSpLocks/>
          </p:cNvCxnSpPr>
          <p:nvPr/>
        </p:nvCxnSpPr>
        <p:spPr>
          <a:xfrm>
            <a:off x="3372282" y="4330990"/>
            <a:ext cx="2719514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C9AE3-C075-A56A-1162-96FF25C93CF3}"/>
              </a:ext>
            </a:extLst>
          </p:cNvPr>
          <p:cNvCxnSpPr/>
          <p:nvPr/>
        </p:nvCxnSpPr>
        <p:spPr>
          <a:xfrm flipV="1">
            <a:off x="2389133" y="4330990"/>
            <a:ext cx="458641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696E06-2013-5737-C86D-568317514762}"/>
              </a:ext>
            </a:extLst>
          </p:cNvPr>
          <p:cNvCxnSpPr/>
          <p:nvPr/>
        </p:nvCxnSpPr>
        <p:spPr>
          <a:xfrm flipH="1" flipV="1">
            <a:off x="3230880" y="4330990"/>
            <a:ext cx="46114" cy="3230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74F468-3382-6B0E-5FD7-368D314302C8}"/>
              </a:ext>
            </a:extLst>
          </p:cNvPr>
          <p:cNvCxnSpPr/>
          <p:nvPr/>
        </p:nvCxnSpPr>
        <p:spPr>
          <a:xfrm flipH="1" flipV="1">
            <a:off x="5712568" y="4330990"/>
            <a:ext cx="575028" cy="365760"/>
          </a:xfrm>
          <a:prstGeom prst="straightConnector1">
            <a:avLst/>
          </a:prstGeom>
          <a:ln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F1472AA4-C4CE-7467-3AEA-23025B4E989B}"/>
              </a:ext>
            </a:extLst>
          </p:cNvPr>
          <p:cNvSpPr/>
          <p:nvPr/>
        </p:nvSpPr>
        <p:spPr>
          <a:xfrm rot="5400000">
            <a:off x="4392848" y="2552548"/>
            <a:ext cx="153874" cy="32440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F3994-2147-FABC-7520-798E5BFC6B1A}"/>
              </a:ext>
            </a:extLst>
          </p:cNvPr>
          <p:cNvSpPr txBox="1"/>
          <p:nvPr/>
        </p:nvSpPr>
        <p:spPr>
          <a:xfrm>
            <a:off x="3208649" y="3799071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5784447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1671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38110-3511-F1ED-B77B-A9733B75DDDB}"/>
              </a:ext>
            </a:extLst>
          </p:cNvPr>
          <p:cNvCxnSpPr/>
          <p:nvPr/>
        </p:nvCxnSpPr>
        <p:spPr>
          <a:xfrm>
            <a:off x="2331097" y="4826290"/>
            <a:ext cx="0" cy="739140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138978-2987-FCDC-D7B2-3DA6881F6094}"/>
              </a:ext>
            </a:extLst>
          </p:cNvPr>
          <p:cNvCxnSpPr/>
          <p:nvPr/>
        </p:nvCxnSpPr>
        <p:spPr>
          <a:xfrm>
            <a:off x="3329711" y="4833910"/>
            <a:ext cx="0" cy="739140"/>
          </a:xfrm>
          <a:prstGeom prst="line">
            <a:avLst/>
          </a:prstGeom>
          <a:ln w="28575">
            <a:solidFill>
              <a:srgbClr val="00837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8947B-ADE6-7F60-DDAC-4E73487CDBE6}"/>
              </a:ext>
            </a:extLst>
          </p:cNvPr>
          <p:cNvCxnSpPr/>
          <p:nvPr/>
        </p:nvCxnSpPr>
        <p:spPr>
          <a:xfrm>
            <a:off x="7489837" y="4835405"/>
            <a:ext cx="0" cy="739140"/>
          </a:xfrm>
          <a:prstGeom prst="line">
            <a:avLst/>
          </a:prstGeom>
          <a:ln w="28575">
            <a:solidFill>
              <a:srgbClr val="AC75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C0E4CB-71F2-9B36-F607-C4263744E0D4}"/>
              </a:ext>
            </a:extLst>
          </p:cNvPr>
          <p:cNvCxnSpPr/>
          <p:nvPr/>
        </p:nvCxnSpPr>
        <p:spPr>
          <a:xfrm>
            <a:off x="2053005" y="4761638"/>
            <a:ext cx="584354" cy="0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CBD5D0-1538-4B37-20F9-CD6E4C53AF5A}"/>
              </a:ext>
            </a:extLst>
          </p:cNvPr>
          <p:cNvCxnSpPr>
            <a:cxnSpLocks/>
          </p:cNvCxnSpPr>
          <p:nvPr/>
        </p:nvCxnSpPr>
        <p:spPr>
          <a:xfrm>
            <a:off x="3003975" y="4767443"/>
            <a:ext cx="651472" cy="961"/>
          </a:xfrm>
          <a:prstGeom prst="straightConnector1">
            <a:avLst/>
          </a:prstGeom>
          <a:ln w="28575">
            <a:solidFill>
              <a:srgbClr val="00837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42A937-CEB7-DDD4-FC0E-035BCD1E3078}"/>
              </a:ext>
            </a:extLst>
          </p:cNvPr>
          <p:cNvCxnSpPr>
            <a:cxnSpLocks/>
          </p:cNvCxnSpPr>
          <p:nvPr/>
        </p:nvCxnSpPr>
        <p:spPr>
          <a:xfrm>
            <a:off x="5284355" y="4767443"/>
            <a:ext cx="4513626" cy="2"/>
          </a:xfrm>
          <a:prstGeom prst="straightConnector1">
            <a:avLst/>
          </a:prstGeom>
          <a:ln w="28575">
            <a:solidFill>
              <a:srgbClr val="AC75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28290C-239C-DEA3-6E57-AF6C8B22C1DE}"/>
              </a:ext>
            </a:extLst>
          </p:cNvPr>
          <p:cNvCxnSpPr>
            <a:cxnSpLocks/>
          </p:cNvCxnSpPr>
          <p:nvPr/>
        </p:nvCxnSpPr>
        <p:spPr>
          <a:xfrm>
            <a:off x="2850585" y="4330990"/>
            <a:ext cx="216751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599819-3A15-2929-BAD1-E6532C8ABA56}"/>
              </a:ext>
            </a:extLst>
          </p:cNvPr>
          <p:cNvCxnSpPr>
            <a:cxnSpLocks/>
          </p:cNvCxnSpPr>
          <p:nvPr/>
        </p:nvCxnSpPr>
        <p:spPr>
          <a:xfrm>
            <a:off x="3045016" y="4330990"/>
            <a:ext cx="32726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AF0052-702C-3F66-AD2B-67F23A7428F9}"/>
              </a:ext>
            </a:extLst>
          </p:cNvPr>
          <p:cNvCxnSpPr>
            <a:cxnSpLocks/>
          </p:cNvCxnSpPr>
          <p:nvPr/>
        </p:nvCxnSpPr>
        <p:spPr>
          <a:xfrm>
            <a:off x="3372282" y="4330990"/>
            <a:ext cx="2719514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C9AE3-C075-A56A-1162-96FF25C93CF3}"/>
              </a:ext>
            </a:extLst>
          </p:cNvPr>
          <p:cNvCxnSpPr/>
          <p:nvPr/>
        </p:nvCxnSpPr>
        <p:spPr>
          <a:xfrm flipV="1">
            <a:off x="2389133" y="4330990"/>
            <a:ext cx="458641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696E06-2013-5737-C86D-568317514762}"/>
              </a:ext>
            </a:extLst>
          </p:cNvPr>
          <p:cNvCxnSpPr/>
          <p:nvPr/>
        </p:nvCxnSpPr>
        <p:spPr>
          <a:xfrm flipH="1" flipV="1">
            <a:off x="3230880" y="4330990"/>
            <a:ext cx="46114" cy="32308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74F468-3382-6B0E-5FD7-368D314302C8}"/>
              </a:ext>
            </a:extLst>
          </p:cNvPr>
          <p:cNvCxnSpPr/>
          <p:nvPr/>
        </p:nvCxnSpPr>
        <p:spPr>
          <a:xfrm flipH="1" flipV="1">
            <a:off x="5712568" y="4330990"/>
            <a:ext cx="575028" cy="365760"/>
          </a:xfrm>
          <a:prstGeom prst="straightConnector1">
            <a:avLst/>
          </a:prstGeom>
          <a:ln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F1472AA4-C4CE-7467-3AEA-23025B4E989B}"/>
              </a:ext>
            </a:extLst>
          </p:cNvPr>
          <p:cNvSpPr/>
          <p:nvPr/>
        </p:nvSpPr>
        <p:spPr>
          <a:xfrm rot="5400000">
            <a:off x="4392848" y="2552548"/>
            <a:ext cx="153874" cy="32440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3B37FA-7A60-F5CD-B22D-7FDB96C19EC5}"/>
              </a:ext>
            </a:extLst>
          </p:cNvPr>
          <p:cNvCxnSpPr/>
          <p:nvPr/>
        </p:nvCxnSpPr>
        <p:spPr>
          <a:xfrm>
            <a:off x="1837783" y="3179275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E018029-85CF-351D-8C58-453711BC8BFD}"/>
              </a:ext>
            </a:extLst>
          </p:cNvPr>
          <p:cNvSpPr/>
          <p:nvPr/>
        </p:nvSpPr>
        <p:spPr>
          <a:xfrm>
            <a:off x="2434238" y="3047302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2FF2BC-A301-1AE8-22B7-073184A8CD65}"/>
              </a:ext>
            </a:extLst>
          </p:cNvPr>
          <p:cNvSpPr/>
          <p:nvPr/>
        </p:nvSpPr>
        <p:spPr>
          <a:xfrm>
            <a:off x="3073873" y="3037876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3B387B-3F14-293B-FB4E-FE8C56E0949B}"/>
              </a:ext>
            </a:extLst>
          </p:cNvPr>
          <p:cNvSpPr/>
          <p:nvPr/>
        </p:nvSpPr>
        <p:spPr>
          <a:xfrm>
            <a:off x="5787539" y="302728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81CB2E-13FD-D94D-84E1-F99C609DB7B6}"/>
              </a:ext>
            </a:extLst>
          </p:cNvPr>
          <p:cNvSpPr/>
          <p:nvPr/>
        </p:nvSpPr>
        <p:spPr>
          <a:xfrm>
            <a:off x="3447253" y="3038837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E3E8CB-6922-3EFC-488C-E064694F33EA}"/>
              </a:ext>
            </a:extLst>
          </p:cNvPr>
          <p:cNvSpPr/>
          <p:nvPr/>
        </p:nvSpPr>
        <p:spPr>
          <a:xfrm>
            <a:off x="2127976" y="3037876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157E8F-2CC1-F055-80B7-C456A85D3CB7}"/>
              </a:ext>
            </a:extLst>
          </p:cNvPr>
          <p:cNvSpPr/>
          <p:nvPr/>
        </p:nvSpPr>
        <p:spPr>
          <a:xfrm>
            <a:off x="5354338" y="303490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3F0150-DEB2-6B16-0F44-D8E63F9C90E0}"/>
              </a:ext>
            </a:extLst>
          </p:cNvPr>
          <p:cNvSpPr/>
          <p:nvPr/>
        </p:nvSpPr>
        <p:spPr>
          <a:xfrm>
            <a:off x="6362567" y="303491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AEF142-AF44-E04E-6CFA-5A8A35D0D6A6}"/>
              </a:ext>
            </a:extLst>
          </p:cNvPr>
          <p:cNvSpPr/>
          <p:nvPr/>
        </p:nvSpPr>
        <p:spPr>
          <a:xfrm>
            <a:off x="6729462" y="3034912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A420DE1-0E75-CB5C-8314-DA52FE205568}"/>
              </a:ext>
            </a:extLst>
          </p:cNvPr>
          <p:cNvSpPr/>
          <p:nvPr/>
        </p:nvSpPr>
        <p:spPr>
          <a:xfrm>
            <a:off x="8225794" y="303968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A2D9A2-AFEF-6B10-7CE1-4C89D770ED4A}"/>
              </a:ext>
            </a:extLst>
          </p:cNvPr>
          <p:cNvSpPr/>
          <p:nvPr/>
        </p:nvSpPr>
        <p:spPr>
          <a:xfrm>
            <a:off x="8586011" y="3034911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61790-DA04-B33F-D397-68CAA56A6917}"/>
              </a:ext>
            </a:extLst>
          </p:cNvPr>
          <p:cNvSpPr/>
          <p:nvPr/>
        </p:nvSpPr>
        <p:spPr>
          <a:xfrm>
            <a:off x="9141105" y="3034911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001BAC5-A818-158E-B8AD-149BE021DC46}"/>
              </a:ext>
            </a:extLst>
          </p:cNvPr>
          <p:cNvSpPr/>
          <p:nvPr/>
        </p:nvSpPr>
        <p:spPr>
          <a:xfrm>
            <a:off x="9599746" y="3034910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7C9F70-3741-AF84-5336-F07F0D6E38DB}"/>
              </a:ext>
            </a:extLst>
          </p:cNvPr>
          <p:cNvSpPr/>
          <p:nvPr/>
        </p:nvSpPr>
        <p:spPr>
          <a:xfrm>
            <a:off x="2703934" y="3000354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2C2228-5E62-F29E-8497-5F41E8E4ED4A}"/>
              </a:ext>
            </a:extLst>
          </p:cNvPr>
          <p:cNvSpPr/>
          <p:nvPr/>
        </p:nvSpPr>
        <p:spPr>
          <a:xfrm>
            <a:off x="6003452" y="2998201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468E705-746B-70A9-A22F-67F20EDFFC50}"/>
              </a:ext>
            </a:extLst>
          </p:cNvPr>
          <p:cNvSpPr/>
          <p:nvPr/>
        </p:nvSpPr>
        <p:spPr>
          <a:xfrm>
            <a:off x="8909398" y="3000353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D3F337-8371-2F12-505D-7DCACF7BF6F9}"/>
              </a:ext>
            </a:extLst>
          </p:cNvPr>
          <p:cNvCxnSpPr/>
          <p:nvPr/>
        </p:nvCxnSpPr>
        <p:spPr>
          <a:xfrm>
            <a:off x="2858557" y="2801967"/>
            <a:ext cx="0" cy="739140"/>
          </a:xfrm>
          <a:prstGeom prst="line">
            <a:avLst/>
          </a:prstGeom>
          <a:ln w="2857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090251-1073-E1F4-8289-92712D0A5E64}"/>
              </a:ext>
            </a:extLst>
          </p:cNvPr>
          <p:cNvCxnSpPr/>
          <p:nvPr/>
        </p:nvCxnSpPr>
        <p:spPr>
          <a:xfrm>
            <a:off x="6166738" y="2809587"/>
            <a:ext cx="0" cy="739140"/>
          </a:xfrm>
          <a:prstGeom prst="line">
            <a:avLst/>
          </a:prstGeom>
          <a:ln w="28575">
            <a:solidFill>
              <a:srgbClr val="00837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557AC7F-E282-4A42-8E1A-A2EA3776F5E7}"/>
              </a:ext>
            </a:extLst>
          </p:cNvPr>
          <p:cNvCxnSpPr/>
          <p:nvPr/>
        </p:nvCxnSpPr>
        <p:spPr>
          <a:xfrm>
            <a:off x="9082524" y="2811082"/>
            <a:ext cx="0" cy="739140"/>
          </a:xfrm>
          <a:prstGeom prst="line">
            <a:avLst/>
          </a:prstGeom>
          <a:ln w="28575">
            <a:solidFill>
              <a:srgbClr val="AC75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5B235A-8748-53C4-5690-711A1F97A694}"/>
              </a:ext>
            </a:extLst>
          </p:cNvPr>
          <p:cNvCxnSpPr>
            <a:cxnSpLocks/>
          </p:cNvCxnSpPr>
          <p:nvPr/>
        </p:nvCxnSpPr>
        <p:spPr>
          <a:xfrm flipV="1">
            <a:off x="2127976" y="2734347"/>
            <a:ext cx="1597369" cy="2968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F139B8-017E-CF91-153A-8C390080F640}"/>
              </a:ext>
            </a:extLst>
          </p:cNvPr>
          <p:cNvCxnSpPr>
            <a:cxnSpLocks/>
          </p:cNvCxnSpPr>
          <p:nvPr/>
        </p:nvCxnSpPr>
        <p:spPr>
          <a:xfrm>
            <a:off x="5344911" y="2743548"/>
            <a:ext cx="1653216" cy="14029"/>
          </a:xfrm>
          <a:prstGeom prst="straightConnector1">
            <a:avLst/>
          </a:prstGeom>
          <a:ln w="28575">
            <a:solidFill>
              <a:srgbClr val="00837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DB3662-3F0C-4B53-9E79-2AC8132767D3}"/>
              </a:ext>
            </a:extLst>
          </p:cNvPr>
          <p:cNvCxnSpPr>
            <a:cxnSpLocks/>
          </p:cNvCxnSpPr>
          <p:nvPr/>
        </p:nvCxnSpPr>
        <p:spPr>
          <a:xfrm>
            <a:off x="8216367" y="2734347"/>
            <a:ext cx="1647158" cy="8775"/>
          </a:xfrm>
          <a:prstGeom prst="straightConnector1">
            <a:avLst/>
          </a:prstGeom>
          <a:ln w="28575">
            <a:solidFill>
              <a:srgbClr val="AC75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B054A1-E384-8647-2709-20EA4A6E57CC}"/>
              </a:ext>
            </a:extLst>
          </p:cNvPr>
          <p:cNvCxnSpPr>
            <a:cxnSpLocks/>
          </p:cNvCxnSpPr>
          <p:nvPr/>
        </p:nvCxnSpPr>
        <p:spPr>
          <a:xfrm>
            <a:off x="2925556" y="2306667"/>
            <a:ext cx="658384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D8F0FC-5D1E-BC82-50A2-933276823DBB}"/>
              </a:ext>
            </a:extLst>
          </p:cNvPr>
          <p:cNvCxnSpPr>
            <a:cxnSpLocks/>
          </p:cNvCxnSpPr>
          <p:nvPr/>
        </p:nvCxnSpPr>
        <p:spPr>
          <a:xfrm>
            <a:off x="3583940" y="2306667"/>
            <a:ext cx="76708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4E5A63-FC1D-B0E8-30DD-1E7EA53E0544}"/>
              </a:ext>
            </a:extLst>
          </p:cNvPr>
          <p:cNvCxnSpPr>
            <a:cxnSpLocks/>
          </p:cNvCxnSpPr>
          <p:nvPr/>
        </p:nvCxnSpPr>
        <p:spPr>
          <a:xfrm>
            <a:off x="4351020" y="2306667"/>
            <a:ext cx="993891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91ECC7-44B1-7E37-3522-AB23C50EDF6B}"/>
              </a:ext>
            </a:extLst>
          </p:cNvPr>
          <p:cNvCxnSpPr/>
          <p:nvPr/>
        </p:nvCxnSpPr>
        <p:spPr>
          <a:xfrm flipV="1">
            <a:off x="2464104" y="2306667"/>
            <a:ext cx="458641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255078-BAE9-6A9B-1928-B9550C3A26A7}"/>
              </a:ext>
            </a:extLst>
          </p:cNvPr>
          <p:cNvCxnSpPr>
            <a:cxnSpLocks/>
          </p:cNvCxnSpPr>
          <p:nvPr/>
        </p:nvCxnSpPr>
        <p:spPr>
          <a:xfrm flipH="1" flipV="1">
            <a:off x="4087714" y="2346044"/>
            <a:ext cx="1405670" cy="28371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551D8C-0DC4-F0F2-3124-97C1860EDDA1}"/>
              </a:ext>
            </a:extLst>
          </p:cNvPr>
          <p:cNvCxnSpPr>
            <a:cxnSpLocks/>
          </p:cNvCxnSpPr>
          <p:nvPr/>
        </p:nvCxnSpPr>
        <p:spPr>
          <a:xfrm flipH="1" flipV="1">
            <a:off x="5118096" y="2357978"/>
            <a:ext cx="3310819" cy="296875"/>
          </a:xfrm>
          <a:prstGeom prst="straightConnector1">
            <a:avLst/>
          </a:prstGeom>
          <a:ln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5AA4F4E4-E69A-D579-1D55-01EEBA10FF16}"/>
              </a:ext>
            </a:extLst>
          </p:cNvPr>
          <p:cNvSpPr/>
          <p:nvPr/>
        </p:nvSpPr>
        <p:spPr>
          <a:xfrm rot="5400000">
            <a:off x="4038725" y="920987"/>
            <a:ext cx="190206" cy="242216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731BA-623B-2700-E306-A3B3132C31F9}"/>
              </a:ext>
            </a:extLst>
          </p:cNvPr>
          <p:cNvSpPr txBox="1"/>
          <p:nvPr/>
        </p:nvSpPr>
        <p:spPr>
          <a:xfrm>
            <a:off x="3208649" y="3799071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D6702A-53AC-B561-711D-1B17C6F8AA41}"/>
              </a:ext>
            </a:extLst>
          </p:cNvPr>
          <p:cNvSpPr txBox="1"/>
          <p:nvPr/>
        </p:nvSpPr>
        <p:spPr>
          <a:xfrm>
            <a:off x="2823116" y="1717902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171640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How to choose k?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7742AA-0E57-C353-BE89-3AE65D7A7735}"/>
              </a:ext>
            </a:extLst>
          </p:cNvPr>
          <p:cNvGrpSpPr/>
          <p:nvPr/>
        </p:nvGrpSpPr>
        <p:grpSpPr>
          <a:xfrm>
            <a:off x="843113" y="2312555"/>
            <a:ext cx="8684168" cy="1007378"/>
            <a:chOff x="1837783" y="2048624"/>
            <a:chExt cx="13943174" cy="150010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701200-932A-6E79-35CA-6DB258528BB4}"/>
                </a:ext>
              </a:extLst>
            </p:cNvPr>
            <p:cNvCxnSpPr/>
            <p:nvPr/>
          </p:nvCxnSpPr>
          <p:spPr>
            <a:xfrm>
              <a:off x="1837783" y="3179275"/>
              <a:ext cx="845584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4754C0-DD49-91B1-5C29-A0B07822A600}"/>
                </a:ext>
              </a:extLst>
            </p:cNvPr>
            <p:cNvSpPr/>
            <p:nvPr/>
          </p:nvSpPr>
          <p:spPr>
            <a:xfrm>
              <a:off x="2434238" y="3047302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51A1ACD-7FD1-EACA-A742-9098DD9D35C1}"/>
                </a:ext>
              </a:extLst>
            </p:cNvPr>
            <p:cNvSpPr/>
            <p:nvPr/>
          </p:nvSpPr>
          <p:spPr>
            <a:xfrm>
              <a:off x="3073873" y="3037876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3D0034-F93F-8DDE-90CC-567564509B91}"/>
                </a:ext>
              </a:extLst>
            </p:cNvPr>
            <p:cNvSpPr/>
            <p:nvPr/>
          </p:nvSpPr>
          <p:spPr>
            <a:xfrm>
              <a:off x="5787539" y="3027289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2CAF63-A5F6-E52D-451E-7972EADE10E9}"/>
                </a:ext>
              </a:extLst>
            </p:cNvPr>
            <p:cNvSpPr/>
            <p:nvPr/>
          </p:nvSpPr>
          <p:spPr>
            <a:xfrm>
              <a:off x="3447253" y="3038837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BBB057E-1D31-F9F2-432E-C10A559A9919}"/>
                </a:ext>
              </a:extLst>
            </p:cNvPr>
            <p:cNvSpPr/>
            <p:nvPr/>
          </p:nvSpPr>
          <p:spPr>
            <a:xfrm>
              <a:off x="2127976" y="3037876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05E435-3A43-D191-28FF-994D816516F2}"/>
                </a:ext>
              </a:extLst>
            </p:cNvPr>
            <p:cNvSpPr/>
            <p:nvPr/>
          </p:nvSpPr>
          <p:spPr>
            <a:xfrm>
              <a:off x="5354338" y="3034909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DFE35AF-CFD1-95CC-84D5-183ACFE67423}"/>
                </a:ext>
              </a:extLst>
            </p:cNvPr>
            <p:cNvSpPr/>
            <p:nvPr/>
          </p:nvSpPr>
          <p:spPr>
            <a:xfrm>
              <a:off x="6362567" y="3034910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53E543-577A-A156-5144-3535F27A59B3}"/>
                </a:ext>
              </a:extLst>
            </p:cNvPr>
            <p:cNvSpPr/>
            <p:nvPr/>
          </p:nvSpPr>
          <p:spPr>
            <a:xfrm>
              <a:off x="6729462" y="3034912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8DBB83-48B2-0C7C-D1B0-8E7DB5A410E3}"/>
                </a:ext>
              </a:extLst>
            </p:cNvPr>
            <p:cNvSpPr/>
            <p:nvPr/>
          </p:nvSpPr>
          <p:spPr>
            <a:xfrm>
              <a:off x="8225794" y="3039682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A973441-6A57-E75F-D378-531CD3771CAC}"/>
                </a:ext>
              </a:extLst>
            </p:cNvPr>
            <p:cNvSpPr/>
            <p:nvPr/>
          </p:nvSpPr>
          <p:spPr>
            <a:xfrm>
              <a:off x="8586011" y="3034911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C992819-ED60-BF69-FA27-89ADB8E2FF25}"/>
                </a:ext>
              </a:extLst>
            </p:cNvPr>
            <p:cNvSpPr/>
            <p:nvPr/>
          </p:nvSpPr>
          <p:spPr>
            <a:xfrm>
              <a:off x="9141105" y="3034911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5959DB-2601-4E5B-748E-67A35F898242}"/>
                </a:ext>
              </a:extLst>
            </p:cNvPr>
            <p:cNvSpPr/>
            <p:nvPr/>
          </p:nvSpPr>
          <p:spPr>
            <a:xfrm>
              <a:off x="9599746" y="3034910"/>
              <a:ext cx="278092" cy="282797"/>
            </a:xfrm>
            <a:prstGeom prst="ellipse">
              <a:avLst/>
            </a:prstGeom>
            <a:solidFill>
              <a:srgbClr val="FF9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AFF64D-D75A-8CCA-2D9C-EEF8917E6A3E}"/>
                </a:ext>
              </a:extLst>
            </p:cNvPr>
            <p:cNvSpPr/>
            <p:nvPr/>
          </p:nvSpPr>
          <p:spPr>
            <a:xfrm>
              <a:off x="6003452" y="2998201"/>
              <a:ext cx="337980" cy="351908"/>
            </a:xfrm>
            <a:prstGeom prst="ellipse">
              <a:avLst/>
            </a:prstGeom>
            <a:solidFill>
              <a:srgbClr val="FF9B6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D46DC-4EF0-6831-6F08-4C3F757F8A0A}"/>
                </a:ext>
              </a:extLst>
            </p:cNvPr>
            <p:cNvCxnSpPr/>
            <p:nvPr/>
          </p:nvCxnSpPr>
          <p:spPr>
            <a:xfrm>
              <a:off x="6166738" y="2809587"/>
              <a:ext cx="0" cy="739140"/>
            </a:xfrm>
            <a:prstGeom prst="line">
              <a:avLst/>
            </a:prstGeom>
            <a:ln w="28575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C45E03-EA1A-54D9-7226-EE5BE39849CA}"/>
                </a:ext>
              </a:extLst>
            </p:cNvPr>
            <p:cNvCxnSpPr>
              <a:cxnSpLocks/>
            </p:cNvCxnSpPr>
            <p:nvPr/>
          </p:nvCxnSpPr>
          <p:spPr>
            <a:xfrm>
              <a:off x="2684837" y="2757390"/>
              <a:ext cx="6734360" cy="21064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A8514-4013-F34A-8811-0B3A087207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515" y="3166481"/>
              <a:ext cx="4404442" cy="0"/>
            </a:xfrm>
            <a:prstGeom prst="line">
              <a:avLst/>
            </a:prstGeom>
            <a:ln w="38100">
              <a:solidFill>
                <a:srgbClr val="FF9B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A118B9-7341-C6D5-2AFC-7A84BFA06EF8}"/>
                </a:ext>
              </a:extLst>
            </p:cNvPr>
            <p:cNvSpPr txBox="1"/>
            <p:nvPr/>
          </p:nvSpPr>
          <p:spPr>
            <a:xfrm>
              <a:off x="2127977" y="2048624"/>
              <a:ext cx="701026" cy="428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 Light"/>
                  <a:cs typeface="Segoe UI Light"/>
                </a:rPr>
                <a:t>k=1</a:t>
              </a:r>
              <a:endParaRPr lang="de-DE" sz="1600" dirty="0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34ADFAE4-CF92-978E-AF48-6EB7F1B8C22A}"/>
              </a:ext>
            </a:extLst>
          </p:cNvPr>
          <p:cNvSpPr txBox="1"/>
          <p:nvPr/>
        </p:nvSpPr>
        <p:spPr>
          <a:xfrm>
            <a:off x="6725713" y="2276744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348024-7938-6A7F-F38F-D18332EA2964}"/>
              </a:ext>
            </a:extLst>
          </p:cNvPr>
          <p:cNvGrpSpPr/>
          <p:nvPr/>
        </p:nvGrpSpPr>
        <p:grpSpPr>
          <a:xfrm>
            <a:off x="843111" y="4750664"/>
            <a:ext cx="7445205" cy="984334"/>
            <a:chOff x="839822" y="4834681"/>
            <a:chExt cx="7445205" cy="98433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B6E56F-F7E2-2AD7-24D1-8D3B28E3739D}"/>
                </a:ext>
              </a:extLst>
            </p:cNvPr>
            <p:cNvGrpSpPr/>
            <p:nvPr/>
          </p:nvGrpSpPr>
          <p:grpSpPr>
            <a:xfrm>
              <a:off x="839822" y="5318582"/>
              <a:ext cx="7445205" cy="500433"/>
              <a:chOff x="1837783" y="2734347"/>
              <a:chExt cx="11953909" cy="815875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731948A-13CA-B7A1-C455-7BAC5272EBF3}"/>
                  </a:ext>
                </a:extLst>
              </p:cNvPr>
              <p:cNvCxnSpPr/>
              <p:nvPr/>
            </p:nvCxnSpPr>
            <p:spPr>
              <a:xfrm>
                <a:off x="1837783" y="3179275"/>
                <a:ext cx="8455844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FA3D645D-3827-FF87-7748-7CF7319BA1C1}"/>
                  </a:ext>
                </a:extLst>
              </p:cNvPr>
              <p:cNvSpPr/>
              <p:nvPr/>
            </p:nvSpPr>
            <p:spPr>
              <a:xfrm>
                <a:off x="2434238" y="3047302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A380AE-0EAC-E671-77EF-372D6EB76CFA}"/>
                  </a:ext>
                </a:extLst>
              </p:cNvPr>
              <p:cNvSpPr/>
              <p:nvPr/>
            </p:nvSpPr>
            <p:spPr>
              <a:xfrm>
                <a:off x="3073873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AE302A1-C488-F99C-4ED1-9B42452A3623}"/>
                  </a:ext>
                </a:extLst>
              </p:cNvPr>
              <p:cNvSpPr/>
              <p:nvPr/>
            </p:nvSpPr>
            <p:spPr>
              <a:xfrm>
                <a:off x="5787539" y="302728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44A77B7-C744-6A7A-59E7-CEAD6E288FAB}"/>
                  </a:ext>
                </a:extLst>
              </p:cNvPr>
              <p:cNvSpPr/>
              <p:nvPr/>
            </p:nvSpPr>
            <p:spPr>
              <a:xfrm>
                <a:off x="3447253" y="3038837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4907A8A-3A1D-8B2B-EC91-AED0C8FCC602}"/>
                  </a:ext>
                </a:extLst>
              </p:cNvPr>
              <p:cNvSpPr/>
              <p:nvPr/>
            </p:nvSpPr>
            <p:spPr>
              <a:xfrm>
                <a:off x="2127976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1115F84-FD5D-B684-A5A1-8A38BD95C953}"/>
                  </a:ext>
                </a:extLst>
              </p:cNvPr>
              <p:cNvSpPr/>
              <p:nvPr/>
            </p:nvSpPr>
            <p:spPr>
              <a:xfrm>
                <a:off x="5354338" y="303490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2602448-F3E9-35A0-1905-6F597B290D70}"/>
                  </a:ext>
                </a:extLst>
              </p:cNvPr>
              <p:cNvSpPr/>
              <p:nvPr/>
            </p:nvSpPr>
            <p:spPr>
              <a:xfrm>
                <a:off x="6362567" y="3034910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BA92807-2E7D-9538-91AF-701022760D84}"/>
                  </a:ext>
                </a:extLst>
              </p:cNvPr>
              <p:cNvSpPr/>
              <p:nvPr/>
            </p:nvSpPr>
            <p:spPr>
              <a:xfrm>
                <a:off x="6729462" y="3034912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3A680B4-2480-4DC7-D2F3-635306C05BD8}"/>
                  </a:ext>
                </a:extLst>
              </p:cNvPr>
              <p:cNvSpPr/>
              <p:nvPr/>
            </p:nvSpPr>
            <p:spPr>
              <a:xfrm>
                <a:off x="8225794" y="3039682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00D3D92-EAB2-6EC7-6834-45BF3A8E431B}"/>
                  </a:ext>
                </a:extLst>
              </p:cNvPr>
              <p:cNvSpPr/>
              <p:nvPr/>
            </p:nvSpPr>
            <p:spPr>
              <a:xfrm>
                <a:off x="8586011" y="3034911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367D70F-736B-9A50-5279-043C705885F7}"/>
                  </a:ext>
                </a:extLst>
              </p:cNvPr>
              <p:cNvSpPr/>
              <p:nvPr/>
            </p:nvSpPr>
            <p:spPr>
              <a:xfrm>
                <a:off x="9141105" y="3034911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DB16533-A28C-D253-5CC7-B333037C5029}"/>
                  </a:ext>
                </a:extLst>
              </p:cNvPr>
              <p:cNvSpPr/>
              <p:nvPr/>
            </p:nvSpPr>
            <p:spPr>
              <a:xfrm>
                <a:off x="9599746" y="3034910"/>
                <a:ext cx="278092" cy="282797"/>
              </a:xfrm>
              <a:prstGeom prst="ellipse">
                <a:avLst/>
              </a:prstGeom>
              <a:solidFill>
                <a:srgbClr val="AC7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EF9F24F4-8B65-1F43-8D3C-1863A1EEB5C9}"/>
                  </a:ext>
                </a:extLst>
              </p:cNvPr>
              <p:cNvSpPr/>
              <p:nvPr/>
            </p:nvSpPr>
            <p:spPr>
              <a:xfrm>
                <a:off x="2703934" y="3000354"/>
                <a:ext cx="337980" cy="351908"/>
              </a:xfrm>
              <a:prstGeom prst="ellipse">
                <a:avLst/>
              </a:prstGeom>
              <a:solidFill>
                <a:srgbClr val="FF9B6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BED9A84-4982-F0C7-7C52-42A7EC11930B}"/>
                  </a:ext>
                </a:extLst>
              </p:cNvPr>
              <p:cNvSpPr/>
              <p:nvPr/>
            </p:nvSpPr>
            <p:spPr>
              <a:xfrm>
                <a:off x="6003452" y="2998201"/>
                <a:ext cx="337980" cy="351908"/>
              </a:xfrm>
              <a:prstGeom prst="ellipse">
                <a:avLst/>
              </a:prstGeom>
              <a:solidFill>
                <a:srgbClr val="00837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A6A9158-9D63-6873-F203-7D078C5EDF1C}"/>
                  </a:ext>
                </a:extLst>
              </p:cNvPr>
              <p:cNvSpPr/>
              <p:nvPr/>
            </p:nvSpPr>
            <p:spPr>
              <a:xfrm>
                <a:off x="8909398" y="3000353"/>
                <a:ext cx="337980" cy="351908"/>
              </a:xfrm>
              <a:prstGeom prst="ellipse">
                <a:avLst/>
              </a:prstGeom>
              <a:solidFill>
                <a:srgbClr val="7030A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8449F9C-78AC-A6CA-CE6A-8DFB79C33624}"/>
                  </a:ext>
                </a:extLst>
              </p:cNvPr>
              <p:cNvCxnSpPr/>
              <p:nvPr/>
            </p:nvCxnSpPr>
            <p:spPr>
              <a:xfrm>
                <a:off x="2858557" y="2801967"/>
                <a:ext cx="0" cy="739140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43AB9C8-6C5D-25BB-6B29-767DE90AA8DE}"/>
                  </a:ext>
                </a:extLst>
              </p:cNvPr>
              <p:cNvCxnSpPr/>
              <p:nvPr/>
            </p:nvCxnSpPr>
            <p:spPr>
              <a:xfrm>
                <a:off x="6166738" y="2809587"/>
                <a:ext cx="0" cy="739140"/>
              </a:xfrm>
              <a:prstGeom prst="line">
                <a:avLst/>
              </a:prstGeom>
              <a:ln w="28575">
                <a:solidFill>
                  <a:srgbClr val="00837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0F6EC71-6F9F-090E-45DA-23262E16AE10}"/>
                  </a:ext>
                </a:extLst>
              </p:cNvPr>
              <p:cNvCxnSpPr/>
              <p:nvPr/>
            </p:nvCxnSpPr>
            <p:spPr>
              <a:xfrm>
                <a:off x="9082524" y="2811082"/>
                <a:ext cx="0" cy="739140"/>
              </a:xfrm>
              <a:prstGeom prst="line">
                <a:avLst/>
              </a:prstGeom>
              <a:ln w="28575">
                <a:solidFill>
                  <a:srgbClr val="AC75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DAC22859-B86B-B558-C595-CFBD03C27C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7976" y="2734347"/>
                <a:ext cx="1597369" cy="296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581570F-AE06-9DE3-B79F-1258CC02D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911" y="2743548"/>
                <a:ext cx="1653216" cy="14029"/>
              </a:xfrm>
              <a:prstGeom prst="straightConnector1">
                <a:avLst/>
              </a:prstGeom>
              <a:ln w="28575">
                <a:solidFill>
                  <a:srgbClr val="00837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C3DDE755-BDAF-1886-C336-B8AA59AC2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6367" y="2734347"/>
                <a:ext cx="1647158" cy="8775"/>
              </a:xfrm>
              <a:prstGeom prst="straightConnector1">
                <a:avLst/>
              </a:prstGeom>
              <a:ln w="28575">
                <a:solidFill>
                  <a:srgbClr val="AC75D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19E2179-CC30-3686-2451-A7EECB416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6515" y="3144923"/>
                <a:ext cx="658383" cy="0"/>
              </a:xfrm>
              <a:prstGeom prst="line">
                <a:avLst/>
              </a:prstGeom>
              <a:ln w="38100">
                <a:solidFill>
                  <a:srgbClr val="FF9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4F8026-E0D6-6BE6-9FDF-B5C1A6F10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2498" y="3144923"/>
                <a:ext cx="76707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996F4B7-FC6D-70E6-BA2C-EC75F90C0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97801" y="3144923"/>
                <a:ext cx="993891" cy="0"/>
              </a:xfrm>
              <a:prstGeom prst="line">
                <a:avLst/>
              </a:prstGeom>
              <a:ln w="38100">
                <a:solidFill>
                  <a:srgbClr val="BC8F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01D345-5D08-3E5D-0723-D9EF2648AEB8}"/>
                </a:ext>
              </a:extLst>
            </p:cNvPr>
            <p:cNvSpPr txBox="1"/>
            <p:nvPr/>
          </p:nvSpPr>
          <p:spPr>
            <a:xfrm>
              <a:off x="1022181" y="483468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 Light"/>
                  <a:cs typeface="Segoe UI Light"/>
                </a:rPr>
                <a:t>k=3</a:t>
              </a:r>
              <a:endParaRPr lang="de-DE" sz="1600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F8BBB6D-A471-5093-DDF4-428292AE8AB5}"/>
              </a:ext>
            </a:extLst>
          </p:cNvPr>
          <p:cNvGrpSpPr/>
          <p:nvPr/>
        </p:nvGrpSpPr>
        <p:grpSpPr>
          <a:xfrm>
            <a:off x="843113" y="3519117"/>
            <a:ext cx="7894272" cy="983417"/>
            <a:chOff x="839824" y="4834681"/>
            <a:chExt cx="7894272" cy="98341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E2B3B6A-4876-A08E-DF5B-1EE8886AA224}"/>
                </a:ext>
              </a:extLst>
            </p:cNvPr>
            <p:cNvGrpSpPr/>
            <p:nvPr/>
          </p:nvGrpSpPr>
          <p:grpSpPr>
            <a:xfrm>
              <a:off x="839824" y="5318583"/>
              <a:ext cx="7894272" cy="499515"/>
              <a:chOff x="1837783" y="2734347"/>
              <a:chExt cx="12674927" cy="814380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B73903D-B852-F7F7-9763-58C2E0039ED9}"/>
                  </a:ext>
                </a:extLst>
              </p:cNvPr>
              <p:cNvCxnSpPr/>
              <p:nvPr/>
            </p:nvCxnSpPr>
            <p:spPr>
              <a:xfrm>
                <a:off x="1837783" y="3179275"/>
                <a:ext cx="8455844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C82C6E3-5AE7-4435-A8AC-4AEDE5B4EB12}"/>
                  </a:ext>
                </a:extLst>
              </p:cNvPr>
              <p:cNvSpPr/>
              <p:nvPr/>
            </p:nvSpPr>
            <p:spPr>
              <a:xfrm>
                <a:off x="2434238" y="3047302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A6E6159-5F29-7FA5-E4D7-4F8FC7E946CF}"/>
                  </a:ext>
                </a:extLst>
              </p:cNvPr>
              <p:cNvSpPr/>
              <p:nvPr/>
            </p:nvSpPr>
            <p:spPr>
              <a:xfrm>
                <a:off x="3073873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647D74-F409-4DE1-1B39-DC6358050585}"/>
                  </a:ext>
                </a:extLst>
              </p:cNvPr>
              <p:cNvSpPr/>
              <p:nvPr/>
            </p:nvSpPr>
            <p:spPr>
              <a:xfrm>
                <a:off x="5787539" y="302728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8EEC2C2-23E4-51E3-FECB-4568A84D02F3}"/>
                  </a:ext>
                </a:extLst>
              </p:cNvPr>
              <p:cNvSpPr/>
              <p:nvPr/>
            </p:nvSpPr>
            <p:spPr>
              <a:xfrm>
                <a:off x="3447253" y="3038837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1EA3D5D-C071-3FD9-436C-A42DCD1A7675}"/>
                  </a:ext>
                </a:extLst>
              </p:cNvPr>
              <p:cNvSpPr/>
              <p:nvPr/>
            </p:nvSpPr>
            <p:spPr>
              <a:xfrm>
                <a:off x="2127976" y="3037876"/>
                <a:ext cx="278092" cy="282797"/>
              </a:xfrm>
              <a:prstGeom prst="ellipse">
                <a:avLst/>
              </a:prstGeom>
              <a:solidFill>
                <a:srgbClr val="FF9B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58629EC-9F19-1C9C-AA1D-600D94E30864}"/>
                  </a:ext>
                </a:extLst>
              </p:cNvPr>
              <p:cNvSpPr/>
              <p:nvPr/>
            </p:nvSpPr>
            <p:spPr>
              <a:xfrm>
                <a:off x="5354338" y="3034909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07EA12F-908A-4EBA-F361-C669D2602472}"/>
                  </a:ext>
                </a:extLst>
              </p:cNvPr>
              <p:cNvSpPr/>
              <p:nvPr/>
            </p:nvSpPr>
            <p:spPr>
              <a:xfrm>
                <a:off x="6362567" y="3034910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BBF74FB-AE99-EB02-05D2-E8DAC46E3002}"/>
                  </a:ext>
                </a:extLst>
              </p:cNvPr>
              <p:cNvSpPr/>
              <p:nvPr/>
            </p:nvSpPr>
            <p:spPr>
              <a:xfrm>
                <a:off x="6729462" y="3034912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F851C83-8D42-F81F-4CE3-B46C5A1E334F}"/>
                  </a:ext>
                </a:extLst>
              </p:cNvPr>
              <p:cNvSpPr/>
              <p:nvPr/>
            </p:nvSpPr>
            <p:spPr>
              <a:xfrm>
                <a:off x="8225794" y="3039682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FDBD8D9-FE5E-7B55-FCBF-9FB7168B7FC3}"/>
                  </a:ext>
                </a:extLst>
              </p:cNvPr>
              <p:cNvSpPr/>
              <p:nvPr/>
            </p:nvSpPr>
            <p:spPr>
              <a:xfrm>
                <a:off x="8586011" y="3034911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390A909-5046-2FBC-1979-485D2686B567}"/>
                  </a:ext>
                </a:extLst>
              </p:cNvPr>
              <p:cNvSpPr/>
              <p:nvPr/>
            </p:nvSpPr>
            <p:spPr>
              <a:xfrm>
                <a:off x="9141105" y="3034911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E3F5698-0FE4-7FCF-A828-AD4D8CE997C0}"/>
                  </a:ext>
                </a:extLst>
              </p:cNvPr>
              <p:cNvSpPr/>
              <p:nvPr/>
            </p:nvSpPr>
            <p:spPr>
              <a:xfrm>
                <a:off x="9599746" y="3034910"/>
                <a:ext cx="278092" cy="282797"/>
              </a:xfrm>
              <a:prstGeom prst="ellipse">
                <a:avLst/>
              </a:prstGeom>
              <a:solidFill>
                <a:srgbClr val="0083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A11187F-0691-3E5A-DDC6-EEB59545D52E}"/>
                  </a:ext>
                </a:extLst>
              </p:cNvPr>
              <p:cNvSpPr/>
              <p:nvPr/>
            </p:nvSpPr>
            <p:spPr>
              <a:xfrm>
                <a:off x="2703934" y="3000354"/>
                <a:ext cx="337980" cy="351908"/>
              </a:xfrm>
              <a:prstGeom prst="ellipse">
                <a:avLst/>
              </a:prstGeom>
              <a:solidFill>
                <a:srgbClr val="FF9B6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A41CB07-7285-AD9B-22FF-D827F33F95AD}"/>
                  </a:ext>
                </a:extLst>
              </p:cNvPr>
              <p:cNvSpPr/>
              <p:nvPr/>
            </p:nvSpPr>
            <p:spPr>
              <a:xfrm>
                <a:off x="7481387" y="2998201"/>
                <a:ext cx="337981" cy="351908"/>
              </a:xfrm>
              <a:prstGeom prst="ellipse">
                <a:avLst/>
              </a:prstGeom>
              <a:solidFill>
                <a:srgbClr val="008376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9C136A1-F087-4808-84FD-80D713FF664B}"/>
                  </a:ext>
                </a:extLst>
              </p:cNvPr>
              <p:cNvCxnSpPr/>
              <p:nvPr/>
            </p:nvCxnSpPr>
            <p:spPr>
              <a:xfrm>
                <a:off x="2858557" y="2801967"/>
                <a:ext cx="0" cy="739140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EC115E-6CE1-2352-F326-090D28960E28}"/>
                  </a:ext>
                </a:extLst>
              </p:cNvPr>
              <p:cNvCxnSpPr/>
              <p:nvPr/>
            </p:nvCxnSpPr>
            <p:spPr>
              <a:xfrm>
                <a:off x="7644674" y="2809587"/>
                <a:ext cx="0" cy="739140"/>
              </a:xfrm>
              <a:prstGeom prst="line">
                <a:avLst/>
              </a:prstGeom>
              <a:ln w="28575">
                <a:solidFill>
                  <a:srgbClr val="00837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6B49060C-B4C0-CFED-DE48-0C7CF4915F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7976" y="2734347"/>
                <a:ext cx="1597369" cy="296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124DDC9F-9EAD-B794-0731-1128778DF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9714" y="2743549"/>
                <a:ext cx="3829060" cy="0"/>
              </a:xfrm>
              <a:prstGeom prst="straightConnector1">
                <a:avLst/>
              </a:prstGeom>
              <a:ln w="28575">
                <a:solidFill>
                  <a:srgbClr val="00837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4D9671B-751D-E434-0DF5-8EC582681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0890" y="3140206"/>
                <a:ext cx="658383" cy="0"/>
              </a:xfrm>
              <a:prstGeom prst="line">
                <a:avLst/>
              </a:prstGeom>
              <a:ln w="38100">
                <a:solidFill>
                  <a:srgbClr val="FF9B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DA5AEAE-B187-91AB-D8E6-494770290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6860" y="3140206"/>
                <a:ext cx="2495850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419E580-9E2F-152B-3537-A4C91B4FEDDD}"/>
                </a:ext>
              </a:extLst>
            </p:cNvPr>
            <p:cNvSpPr txBox="1"/>
            <p:nvPr/>
          </p:nvSpPr>
          <p:spPr>
            <a:xfrm>
              <a:off x="1022181" y="483468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Segoe UI Light"/>
                  <a:cs typeface="Segoe UI Light"/>
                </a:rPr>
                <a:t>k=2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6407EEB-F81F-6B06-8C72-A9A3A42A12A3}"/>
              </a:ext>
            </a:extLst>
          </p:cNvPr>
          <p:cNvCxnSpPr>
            <a:cxnSpLocks/>
          </p:cNvCxnSpPr>
          <p:nvPr/>
        </p:nvCxnSpPr>
        <p:spPr>
          <a:xfrm rot="5400000">
            <a:off x="8243384" y="3701381"/>
            <a:ext cx="2522426" cy="129748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240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/>
                <a:cs typeface="Segoe UI Light"/>
              </a:rPr>
              <a:t>How to choose k?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DA8514-4013-F34A-8811-0B3A08720761}"/>
              </a:ext>
            </a:extLst>
          </p:cNvPr>
          <p:cNvCxnSpPr>
            <a:cxnSpLocks/>
          </p:cNvCxnSpPr>
          <p:nvPr/>
        </p:nvCxnSpPr>
        <p:spPr>
          <a:xfrm>
            <a:off x="6784080" y="3063240"/>
            <a:ext cx="2743200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4ADFAE4-CF92-978E-AF48-6EB7F1B8C22A}"/>
              </a:ext>
            </a:extLst>
          </p:cNvPr>
          <p:cNvSpPr txBox="1"/>
          <p:nvPr/>
        </p:nvSpPr>
        <p:spPr>
          <a:xfrm>
            <a:off x="6725713" y="2276744"/>
            <a:ext cx="262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 Light"/>
                <a:cs typeface="Segoe UI Light"/>
              </a:rPr>
              <a:t>Total variation within clusters</a:t>
            </a:r>
            <a:endParaRPr lang="de-DE" sz="1600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19E2179-CC30-3686-2451-A7EECB416885}"/>
              </a:ext>
            </a:extLst>
          </p:cNvPr>
          <p:cNvCxnSpPr>
            <a:cxnSpLocks/>
          </p:cNvCxnSpPr>
          <p:nvPr/>
        </p:nvCxnSpPr>
        <p:spPr>
          <a:xfrm>
            <a:off x="6784081" y="5486400"/>
            <a:ext cx="410058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A4F8026-E0D6-6BE6-9FDF-B5C1A6F10FF0}"/>
              </a:ext>
            </a:extLst>
          </p:cNvPr>
          <p:cNvCxnSpPr>
            <a:cxnSpLocks/>
          </p:cNvCxnSpPr>
          <p:nvPr/>
        </p:nvCxnSpPr>
        <p:spPr>
          <a:xfrm>
            <a:off x="7192644" y="5486400"/>
            <a:ext cx="47775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1996F4B7-FC6D-70E6-BA2C-EC75F90C02DD}"/>
              </a:ext>
            </a:extLst>
          </p:cNvPr>
          <p:cNvCxnSpPr>
            <a:cxnSpLocks/>
          </p:cNvCxnSpPr>
          <p:nvPr/>
        </p:nvCxnSpPr>
        <p:spPr>
          <a:xfrm>
            <a:off x="7669295" y="5486400"/>
            <a:ext cx="619021" cy="0"/>
          </a:xfrm>
          <a:prstGeom prst="line">
            <a:avLst/>
          </a:prstGeom>
          <a:ln w="38100">
            <a:solidFill>
              <a:srgbClr val="BC8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4D9671B-751D-E434-0DF5-8EC582681068}"/>
              </a:ext>
            </a:extLst>
          </p:cNvPr>
          <p:cNvCxnSpPr>
            <a:cxnSpLocks/>
          </p:cNvCxnSpPr>
          <p:nvPr/>
        </p:nvCxnSpPr>
        <p:spPr>
          <a:xfrm>
            <a:off x="6774350" y="4251960"/>
            <a:ext cx="410058" cy="0"/>
          </a:xfrm>
          <a:prstGeom prst="line">
            <a:avLst/>
          </a:prstGeom>
          <a:ln w="38100">
            <a:solidFill>
              <a:srgbClr val="FF9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DA5AEAE-B187-91AB-D8E6-494770290DFD}"/>
              </a:ext>
            </a:extLst>
          </p:cNvPr>
          <p:cNvCxnSpPr>
            <a:cxnSpLocks/>
          </p:cNvCxnSpPr>
          <p:nvPr/>
        </p:nvCxnSpPr>
        <p:spPr>
          <a:xfrm>
            <a:off x="7182905" y="4251960"/>
            <a:ext cx="155448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6407EEB-F81F-6B06-8C72-A9A3A42A12A3}"/>
              </a:ext>
            </a:extLst>
          </p:cNvPr>
          <p:cNvCxnSpPr>
            <a:cxnSpLocks/>
          </p:cNvCxnSpPr>
          <p:nvPr/>
        </p:nvCxnSpPr>
        <p:spPr>
          <a:xfrm rot="5400000">
            <a:off x="8243384" y="3701381"/>
            <a:ext cx="2522426" cy="129748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3CCABE0-DA59-D7D5-167C-4675491CB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7527"/>
              </p:ext>
            </p:extLst>
          </p:nvPr>
        </p:nvGraphicFramePr>
        <p:xfrm>
          <a:off x="878411" y="2208179"/>
          <a:ext cx="4452345" cy="400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0BBF1340-D1E2-F8FB-6FB7-D36895F67487}"/>
              </a:ext>
            </a:extLst>
          </p:cNvPr>
          <p:cNvSpPr/>
          <p:nvPr/>
        </p:nvSpPr>
        <p:spPr>
          <a:xfrm>
            <a:off x="3075399" y="4524333"/>
            <a:ext cx="309826" cy="3297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D7E7FD-B96D-ADA0-8636-613AA1A49ADC}"/>
              </a:ext>
            </a:extLst>
          </p:cNvPr>
          <p:cNvSpPr txBox="1"/>
          <p:nvPr/>
        </p:nvSpPr>
        <p:spPr>
          <a:xfrm>
            <a:off x="3356695" y="4251960"/>
            <a:ext cx="13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Elbow Point</a:t>
            </a:r>
          </a:p>
        </p:txBody>
      </p:sp>
    </p:spTree>
    <p:extLst>
      <p:ext uri="{BB962C8B-B14F-4D97-AF65-F5344CB8AC3E}">
        <p14:creationId xmlns:p14="http://schemas.microsoft.com/office/powerpoint/2010/main" val="34022083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14573"/>
                <a:ext cx="10783229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K-means</a:t>
                </a:r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Segoe UI Light"/>
                    <a:cs typeface="Segoe UI Light"/>
                  </a:rPr>
                  <a:t>How to calculate distances between data points when the dimensionality is more than 2?</a:t>
                </a: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>
                  <a:latin typeface="Segoe UI Light"/>
                  <a:cs typeface="Segoe UI Light"/>
                </a:endParaRPr>
              </a:p>
              <a:p>
                <a:pPr lvl="1" indent="0">
                  <a:buNone/>
                </a:pPr>
                <a:r>
                  <a:rPr lang="en-US" sz="1600" dirty="0"/>
                  <a:t>	    Euclidean distance: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dim=2,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dim=3,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dim=4,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 and so 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14573"/>
                <a:ext cx="10783229" cy="4351338"/>
              </a:xfrm>
              <a:blipFill>
                <a:blip r:embed="rId2"/>
                <a:stretch>
                  <a:fillRect l="-226" t="-11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906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Density-Based Spatial Clustering of Applications with Noise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Concept: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Density Reachability</a:t>
            </a:r>
            <a:r>
              <a:rPr lang="en-US" dirty="0">
                <a:latin typeface="Segoe UI Light"/>
                <a:cs typeface="Segoe UI Light"/>
              </a:rPr>
              <a:t>:</a:t>
            </a:r>
            <a:r>
              <a:rPr lang="en-US" b="1" dirty="0">
                <a:latin typeface="Segoe UI Light"/>
                <a:cs typeface="Segoe UI Light"/>
              </a:rPr>
              <a:t> </a:t>
            </a:r>
            <a:r>
              <a:rPr lang="en-US" dirty="0">
                <a:latin typeface="Segoe UI Light"/>
                <a:cs typeface="Segoe UI Light"/>
              </a:rPr>
              <a:t>identify a point A to be reachable from another point B by checking if A lies within a particular distance (eps) from B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Density Connectivity</a:t>
            </a:r>
            <a:r>
              <a:rPr lang="en-US" dirty="0">
                <a:latin typeface="Segoe UI Light"/>
                <a:cs typeface="Segoe UI Light"/>
              </a:rPr>
              <a:t>: determine whether points are located in a particular cluster by chaining-approach. For example, point A and point B can be connected if A-&gt;X-&gt;Y-&gt;B, where A-&gt;X means X is a neighborhood point of 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Parameters: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eps (ε): Distance measure for finding neighborhood points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Segoe UI Light"/>
                <a:cs typeface="Segoe UI Light"/>
              </a:rPr>
              <a:t>minPts</a:t>
            </a:r>
            <a:r>
              <a:rPr lang="en-US" dirty="0">
                <a:latin typeface="Segoe UI Light"/>
                <a:cs typeface="Segoe UI Light"/>
              </a:rPr>
              <a:t>: Minimum number of points to identify if a region is considered dense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5058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b="1" dirty="0" err="1">
                <a:latin typeface="Segoe UI Light"/>
                <a:cs typeface="Segoe UI Light"/>
              </a:rPr>
              <a:t>minPts</a:t>
            </a:r>
            <a:endParaRPr lang="en-US" b="1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BFDE86E-170B-D800-49C1-3385F1D6C4DC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6582093" y="2726782"/>
            <a:chExt cx="4892512" cy="324282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41BF26-918D-2663-0638-E51F33EF63CD}"/>
                </a:ext>
              </a:extLst>
            </p:cNvPr>
            <p:cNvGrpSpPr/>
            <p:nvPr/>
          </p:nvGrpSpPr>
          <p:grpSpPr>
            <a:xfrm>
              <a:off x="6582093" y="2726782"/>
              <a:ext cx="4892512" cy="3242824"/>
              <a:chOff x="6582093" y="2726782"/>
              <a:chExt cx="4892512" cy="324282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AADCC40-6FE6-6383-49E6-859B46B077E7}"/>
                  </a:ext>
                </a:extLst>
              </p:cNvPr>
              <p:cNvGrpSpPr/>
              <p:nvPr/>
            </p:nvGrpSpPr>
            <p:grpSpPr>
              <a:xfrm>
                <a:off x="6582093" y="2726782"/>
                <a:ext cx="4892512" cy="3242824"/>
                <a:chOff x="3610465" y="2026763"/>
                <a:chExt cx="4892512" cy="3242824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FA0286-EEA7-CE2C-C8B0-1373D2BED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0465" y="5269587"/>
                  <a:ext cx="489251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CEAC31-F2C0-D49F-6090-19BE4F86627F}"/>
                    </a:ext>
                  </a:extLst>
                </p:cNvPr>
                <p:cNvSpPr/>
                <p:nvPr/>
              </p:nvSpPr>
              <p:spPr>
                <a:xfrm>
                  <a:off x="5508392" y="277946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59352FD-4ED1-303D-5D54-B083673E05EB}"/>
                    </a:ext>
                  </a:extLst>
                </p:cNvPr>
                <p:cNvSpPr/>
                <p:nvPr/>
              </p:nvSpPr>
              <p:spPr>
                <a:xfrm>
                  <a:off x="5292250" y="308794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84DACBE-E0C8-C3ED-4663-0C99B95F3B8B}"/>
                    </a:ext>
                  </a:extLst>
                </p:cNvPr>
                <p:cNvSpPr/>
                <p:nvPr/>
              </p:nvSpPr>
              <p:spPr>
                <a:xfrm>
                  <a:off x="5445660" y="403547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FFBC57D-2C5F-6C33-4BE7-EE5849E0AF86}"/>
                    </a:ext>
                  </a:extLst>
                </p:cNvPr>
                <p:cNvSpPr/>
                <p:nvPr/>
              </p:nvSpPr>
              <p:spPr>
                <a:xfrm>
                  <a:off x="4885647" y="365848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D58CD06-CF0F-7B06-CFCE-6CF2ED98A4FB}"/>
                    </a:ext>
                  </a:extLst>
                </p:cNvPr>
                <p:cNvSpPr/>
                <p:nvPr/>
              </p:nvSpPr>
              <p:spPr>
                <a:xfrm>
                  <a:off x="5999107" y="265138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271C4DD-F300-F184-7DE7-A44EB807612F}"/>
                    </a:ext>
                  </a:extLst>
                </p:cNvPr>
                <p:cNvSpPr/>
                <p:nvPr/>
              </p:nvSpPr>
              <p:spPr>
                <a:xfrm>
                  <a:off x="4827984" y="397084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C544F3D-F719-A344-E36D-F3638D21508A}"/>
                    </a:ext>
                  </a:extLst>
                </p:cNvPr>
                <p:cNvSpPr/>
                <p:nvPr/>
              </p:nvSpPr>
              <p:spPr>
                <a:xfrm>
                  <a:off x="4934133" y="335605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90AF974-9FC9-B16F-7196-19AACAB28E0F}"/>
                    </a:ext>
                  </a:extLst>
                </p:cNvPr>
                <p:cNvSpPr/>
                <p:nvPr/>
              </p:nvSpPr>
              <p:spPr>
                <a:xfrm>
                  <a:off x="5514960" y="377933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072043A-7D0E-6BD1-F61A-89C56FBBA32A}"/>
                    </a:ext>
                  </a:extLst>
                </p:cNvPr>
                <p:cNvSpPr/>
                <p:nvPr/>
              </p:nvSpPr>
              <p:spPr>
                <a:xfrm>
                  <a:off x="5380207" y="344419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98F963F-03C9-A646-683E-7F27D8C1DE9B}"/>
                    </a:ext>
                  </a:extLst>
                </p:cNvPr>
                <p:cNvSpPr/>
                <p:nvPr/>
              </p:nvSpPr>
              <p:spPr>
                <a:xfrm>
                  <a:off x="5236868" y="417687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94F7D3D-9825-BFE3-2A15-564B013E0459}"/>
                    </a:ext>
                  </a:extLst>
                </p:cNvPr>
                <p:cNvSpPr/>
                <p:nvPr/>
              </p:nvSpPr>
              <p:spPr>
                <a:xfrm>
                  <a:off x="5179630" y="378611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D950EEA-E722-0CA4-1C5B-540B6C08C062}"/>
                    </a:ext>
                  </a:extLst>
                </p:cNvPr>
                <p:cNvSpPr/>
                <p:nvPr/>
              </p:nvSpPr>
              <p:spPr>
                <a:xfrm>
                  <a:off x="5583808" y="446317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EE872EB-8852-4BF0-8E8C-8BC9E1644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10465" y="2026763"/>
                  <a:ext cx="20424" cy="3242824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F110433-3561-7F0E-EA0C-CB4084A6C5E4}"/>
                    </a:ext>
                  </a:extLst>
                </p:cNvPr>
                <p:cNvSpPr/>
                <p:nvPr/>
              </p:nvSpPr>
              <p:spPr>
                <a:xfrm>
                  <a:off x="5097822" y="272960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4706BEB-C39C-459B-2DEB-46D0A7F13350}"/>
                    </a:ext>
                  </a:extLst>
                </p:cNvPr>
                <p:cNvSpPr/>
                <p:nvPr/>
              </p:nvSpPr>
              <p:spPr>
                <a:xfrm>
                  <a:off x="4635508" y="372918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214EABD-50E8-871B-39DF-173FEDE606EF}"/>
                    </a:ext>
                  </a:extLst>
                </p:cNvPr>
                <p:cNvSpPr/>
                <p:nvPr/>
              </p:nvSpPr>
              <p:spPr>
                <a:xfrm>
                  <a:off x="5448417" y="262002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7A085FA-A09F-7CAC-70C5-6B8961079861}"/>
                    </a:ext>
                  </a:extLst>
                </p:cNvPr>
                <p:cNvSpPr/>
                <p:nvPr/>
              </p:nvSpPr>
              <p:spPr>
                <a:xfrm>
                  <a:off x="5609604" y="425145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83BDAD-F22D-6626-28FE-00F400029626}"/>
                    </a:ext>
                  </a:extLst>
                </p:cNvPr>
                <p:cNvSpPr/>
                <p:nvPr/>
              </p:nvSpPr>
              <p:spPr>
                <a:xfrm>
                  <a:off x="6052010" y="459399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ED26583-440D-963D-AFA0-10E448479F1A}"/>
                    </a:ext>
                  </a:extLst>
                </p:cNvPr>
                <p:cNvSpPr/>
                <p:nvPr/>
              </p:nvSpPr>
              <p:spPr>
                <a:xfrm>
                  <a:off x="5773716" y="254030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5A5D189-E917-28A0-020D-0072C705C386}"/>
                    </a:ext>
                  </a:extLst>
                </p:cNvPr>
                <p:cNvSpPr/>
                <p:nvPr/>
              </p:nvSpPr>
              <p:spPr>
                <a:xfrm>
                  <a:off x="6379540" y="325725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0BDDA56-7A38-0A50-E421-34E87BF2E957}"/>
                    </a:ext>
                  </a:extLst>
                </p:cNvPr>
                <p:cNvSpPr/>
                <p:nvPr/>
              </p:nvSpPr>
              <p:spPr>
                <a:xfrm>
                  <a:off x="6436404" y="390873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72B1782-AAB3-2DA1-12EE-70E3CE9C866A}"/>
                    </a:ext>
                  </a:extLst>
                </p:cNvPr>
                <p:cNvSpPr/>
                <p:nvPr/>
              </p:nvSpPr>
              <p:spPr>
                <a:xfrm>
                  <a:off x="6750171" y="358210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2C73EB8-C757-AFCE-6D23-C64BE7F6425C}"/>
                    </a:ext>
                  </a:extLst>
                </p:cNvPr>
                <p:cNvSpPr/>
                <p:nvPr/>
              </p:nvSpPr>
              <p:spPr>
                <a:xfrm>
                  <a:off x="6101448" y="346192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5FC309B-12D8-3DF9-E691-5BF9544F6B08}"/>
                    </a:ext>
                  </a:extLst>
                </p:cNvPr>
                <p:cNvSpPr/>
                <p:nvPr/>
              </p:nvSpPr>
              <p:spPr>
                <a:xfrm>
                  <a:off x="6388253" y="360332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528F26-D034-AC7D-B038-D8F21A8EC69A}"/>
                    </a:ext>
                  </a:extLst>
                </p:cNvPr>
                <p:cNvSpPr/>
                <p:nvPr/>
              </p:nvSpPr>
              <p:spPr>
                <a:xfrm>
                  <a:off x="6611125" y="382944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8A35C9B-EDDE-2E1D-368D-F7B89CE5CCC9}"/>
                    </a:ext>
                  </a:extLst>
                </p:cNvPr>
                <p:cNvSpPr/>
                <p:nvPr/>
              </p:nvSpPr>
              <p:spPr>
                <a:xfrm>
                  <a:off x="5478650" y="235171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031D573-0E0D-9FDC-2F4E-6746EB8EBC81}"/>
                    </a:ext>
                  </a:extLst>
                </p:cNvPr>
                <p:cNvSpPr/>
                <p:nvPr/>
              </p:nvSpPr>
              <p:spPr>
                <a:xfrm>
                  <a:off x="5067589" y="248388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AF248B0-09EB-6AD9-EFE2-E703CC8E440C}"/>
                    </a:ext>
                  </a:extLst>
                </p:cNvPr>
                <p:cNvSpPr/>
                <p:nvPr/>
              </p:nvSpPr>
              <p:spPr>
                <a:xfrm>
                  <a:off x="6025458" y="228781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0DFB111-1F2A-35EC-F226-81E81FB3CD26}"/>
                    </a:ext>
                  </a:extLst>
                </p:cNvPr>
                <p:cNvSpPr/>
                <p:nvPr/>
              </p:nvSpPr>
              <p:spPr>
                <a:xfrm>
                  <a:off x="6608707" y="3260983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EE2CB9B-A7E3-3320-5C75-C673AEB62DF0}"/>
                    </a:ext>
                  </a:extLst>
                </p:cNvPr>
                <p:cNvSpPr/>
                <p:nvPr/>
              </p:nvSpPr>
              <p:spPr>
                <a:xfrm>
                  <a:off x="6433220" y="232809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1058B69-DD4E-BF39-5A8F-9AB4FD233D87}"/>
                    </a:ext>
                  </a:extLst>
                </p:cNvPr>
                <p:cNvSpPr/>
                <p:nvPr/>
              </p:nvSpPr>
              <p:spPr>
                <a:xfrm>
                  <a:off x="6736496" y="453706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FA3EFDF-213A-CBC6-C9CB-1F413227A051}"/>
                    </a:ext>
                  </a:extLst>
                </p:cNvPr>
                <p:cNvSpPr/>
                <p:nvPr/>
              </p:nvSpPr>
              <p:spPr>
                <a:xfrm>
                  <a:off x="4591523" y="294518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DFB50AB-F23A-4497-9DC4-F949477B0BE1}"/>
                    </a:ext>
                  </a:extLst>
                </p:cNvPr>
                <p:cNvSpPr/>
                <p:nvPr/>
              </p:nvSpPr>
              <p:spPr>
                <a:xfrm>
                  <a:off x="6509731" y="474266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45E74A8-9320-1C62-0564-E3A725A97442}"/>
                    </a:ext>
                  </a:extLst>
                </p:cNvPr>
                <p:cNvSpPr/>
                <p:nvPr/>
              </p:nvSpPr>
              <p:spPr>
                <a:xfrm>
                  <a:off x="6041529" y="477800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0CC97BB-F59F-D539-61D9-50877BCEE9B5}"/>
                    </a:ext>
                  </a:extLst>
                </p:cNvPr>
                <p:cNvSpPr/>
                <p:nvPr/>
              </p:nvSpPr>
              <p:spPr>
                <a:xfrm>
                  <a:off x="5748650" y="471316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38F52A8-D2A2-3508-A107-6E973D716E43}"/>
                    </a:ext>
                  </a:extLst>
                </p:cNvPr>
                <p:cNvSpPr/>
                <p:nvPr/>
              </p:nvSpPr>
              <p:spPr>
                <a:xfrm>
                  <a:off x="3801565" y="416709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2E9E43-24B0-E4E1-2EE2-FAF5C37E620A}"/>
                    </a:ext>
                  </a:extLst>
                </p:cNvPr>
                <p:cNvSpPr/>
                <p:nvPr/>
              </p:nvSpPr>
              <p:spPr>
                <a:xfrm>
                  <a:off x="7839612" y="450903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38741B6-99CE-644A-28DE-EEAC91421A6D}"/>
                    </a:ext>
                  </a:extLst>
                </p:cNvPr>
                <p:cNvSpPr/>
                <p:nvPr/>
              </p:nvSpPr>
              <p:spPr>
                <a:xfrm>
                  <a:off x="8117704" y="374472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513357-8EB4-0E83-D592-42DD974989BB}"/>
                  </a:ext>
                </a:extLst>
              </p:cNvPr>
              <p:cNvSpPr/>
              <p:nvPr/>
            </p:nvSpPr>
            <p:spPr>
              <a:xfrm>
                <a:off x="9958311" y="4140727"/>
                <a:ext cx="278092" cy="28279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7959940-F3EB-0F6D-A777-46637AC34E69}"/>
                </a:ext>
              </a:extLst>
            </p:cNvPr>
            <p:cNvSpPr/>
            <p:nvPr/>
          </p:nvSpPr>
          <p:spPr>
            <a:xfrm>
              <a:off x="8262699" y="54597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5DFF46-DC48-D46E-318B-20901ECC0E1C}"/>
              </a:ext>
            </a:extLst>
          </p:cNvPr>
          <p:cNvGrpSpPr/>
          <p:nvPr/>
        </p:nvGrpSpPr>
        <p:grpSpPr>
          <a:xfrm>
            <a:off x="7369455" y="1726868"/>
            <a:ext cx="3182029" cy="1055665"/>
            <a:chOff x="7369455" y="1726868"/>
            <a:chExt cx="3182029" cy="105566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200E94-0F54-14C2-C192-5DE308010B46}"/>
                </a:ext>
              </a:extLst>
            </p:cNvPr>
            <p:cNvSpPr/>
            <p:nvPr/>
          </p:nvSpPr>
          <p:spPr>
            <a:xfrm>
              <a:off x="7369455" y="1726868"/>
              <a:ext cx="1072612" cy="105566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883B63-22E6-5BD7-2E3E-7FFFE3F2981B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>
              <a:off x="7938658" y="2246268"/>
              <a:ext cx="503409" cy="84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B4DF59-F996-3C94-DB9F-DA79BEBE161D}"/>
                </a:ext>
              </a:extLst>
            </p:cNvPr>
            <p:cNvSpPr txBox="1"/>
            <p:nvPr/>
          </p:nvSpPr>
          <p:spPr>
            <a:xfrm>
              <a:off x="7912862" y="1815888"/>
              <a:ext cx="642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eps</a:t>
              </a:r>
              <a:endParaRPr lang="de-DE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608940-0DA2-D907-1031-8FA8BBDA2094}"/>
                </a:ext>
              </a:extLst>
            </p:cNvPr>
            <p:cNvSpPr txBox="1"/>
            <p:nvPr/>
          </p:nvSpPr>
          <p:spPr>
            <a:xfrm>
              <a:off x="9448297" y="200713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Segoe UI Light"/>
                  <a:cs typeface="Segoe UI Light"/>
                </a:rPr>
                <a:t>minPts</a:t>
              </a:r>
              <a:r>
                <a:rPr lang="en-US" b="1" dirty="0">
                  <a:latin typeface="Segoe UI Light"/>
                  <a:cs typeface="Segoe UI Light"/>
                </a:rPr>
                <a:t>=4</a:t>
              </a:r>
              <a:endParaRPr lang="de-DE" dirty="0"/>
            </a:p>
          </p:txBody>
        </p:sp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32B8EBBA-32FB-CA34-43A4-26E740312F7D}"/>
                </a:ext>
              </a:extLst>
            </p:cNvPr>
            <p:cNvSpPr/>
            <p:nvPr/>
          </p:nvSpPr>
          <p:spPr>
            <a:xfrm rot="5400000">
              <a:off x="8151596" y="1944803"/>
              <a:ext cx="86954" cy="49398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729149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b="1" dirty="0" err="1">
                <a:latin typeface="Segoe UI Light"/>
                <a:cs typeface="Segoe UI Light"/>
              </a:rPr>
              <a:t>minPts</a:t>
            </a:r>
            <a:endParaRPr lang="en-US" b="1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13FB89-AEEB-A602-7F2E-8BB22DF84ED3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6582093" y="2726782"/>
            <a:chExt cx="4892512" cy="32428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45401E-7E81-F707-A470-942C03E9A215}"/>
                </a:ext>
              </a:extLst>
            </p:cNvPr>
            <p:cNvGrpSpPr/>
            <p:nvPr/>
          </p:nvGrpSpPr>
          <p:grpSpPr>
            <a:xfrm>
              <a:off x="6582093" y="2726782"/>
              <a:ext cx="4892512" cy="3242824"/>
              <a:chOff x="6582093" y="2726782"/>
              <a:chExt cx="4892512" cy="324282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AADCC40-6FE6-6383-49E6-859B46B077E7}"/>
                  </a:ext>
                </a:extLst>
              </p:cNvPr>
              <p:cNvGrpSpPr/>
              <p:nvPr/>
            </p:nvGrpSpPr>
            <p:grpSpPr>
              <a:xfrm>
                <a:off x="6582093" y="2726782"/>
                <a:ext cx="4892512" cy="3242824"/>
                <a:chOff x="3610465" y="2026763"/>
                <a:chExt cx="4892512" cy="3242824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FA0286-EEA7-CE2C-C8B0-1373D2BED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0465" y="5269587"/>
                  <a:ext cx="489251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59352FD-4ED1-303D-5D54-B083673E05EB}"/>
                    </a:ext>
                  </a:extLst>
                </p:cNvPr>
                <p:cNvSpPr/>
                <p:nvPr/>
              </p:nvSpPr>
              <p:spPr>
                <a:xfrm>
                  <a:off x="5292250" y="308794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84DACBE-E0C8-C3ED-4663-0C99B95F3B8B}"/>
                    </a:ext>
                  </a:extLst>
                </p:cNvPr>
                <p:cNvSpPr/>
                <p:nvPr/>
              </p:nvSpPr>
              <p:spPr>
                <a:xfrm>
                  <a:off x="5445660" y="403547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FFBC57D-2C5F-6C33-4BE7-EE5849E0AF86}"/>
                    </a:ext>
                  </a:extLst>
                </p:cNvPr>
                <p:cNvSpPr/>
                <p:nvPr/>
              </p:nvSpPr>
              <p:spPr>
                <a:xfrm>
                  <a:off x="4885647" y="3658481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D58CD06-CF0F-7B06-CFCE-6CF2ED98A4FB}"/>
                    </a:ext>
                  </a:extLst>
                </p:cNvPr>
                <p:cNvSpPr/>
                <p:nvPr/>
              </p:nvSpPr>
              <p:spPr>
                <a:xfrm>
                  <a:off x="5999107" y="265138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271C4DD-F300-F184-7DE7-A44EB807612F}"/>
                    </a:ext>
                  </a:extLst>
                </p:cNvPr>
                <p:cNvSpPr/>
                <p:nvPr/>
              </p:nvSpPr>
              <p:spPr>
                <a:xfrm>
                  <a:off x="4827984" y="3970840"/>
                  <a:ext cx="278092" cy="282797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C544F3D-F719-A344-E36D-F3638D21508A}"/>
                    </a:ext>
                  </a:extLst>
                </p:cNvPr>
                <p:cNvSpPr/>
                <p:nvPr/>
              </p:nvSpPr>
              <p:spPr>
                <a:xfrm>
                  <a:off x="4934133" y="335605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90AF974-9FC9-B16F-7196-19AACAB28E0F}"/>
                    </a:ext>
                  </a:extLst>
                </p:cNvPr>
                <p:cNvSpPr/>
                <p:nvPr/>
              </p:nvSpPr>
              <p:spPr>
                <a:xfrm>
                  <a:off x="5514960" y="377933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072043A-7D0E-6BD1-F61A-89C56FBBA32A}"/>
                    </a:ext>
                  </a:extLst>
                </p:cNvPr>
                <p:cNvSpPr/>
                <p:nvPr/>
              </p:nvSpPr>
              <p:spPr>
                <a:xfrm>
                  <a:off x="5380207" y="344419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98F963F-03C9-A646-683E-7F27D8C1DE9B}"/>
                    </a:ext>
                  </a:extLst>
                </p:cNvPr>
                <p:cNvSpPr/>
                <p:nvPr/>
              </p:nvSpPr>
              <p:spPr>
                <a:xfrm>
                  <a:off x="5236868" y="4176878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94F7D3D-9825-BFE3-2A15-564B013E0459}"/>
                    </a:ext>
                  </a:extLst>
                </p:cNvPr>
                <p:cNvSpPr/>
                <p:nvPr/>
              </p:nvSpPr>
              <p:spPr>
                <a:xfrm>
                  <a:off x="5179630" y="3786116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D950EEA-E722-0CA4-1C5B-540B6C08C062}"/>
                    </a:ext>
                  </a:extLst>
                </p:cNvPr>
                <p:cNvSpPr/>
                <p:nvPr/>
              </p:nvSpPr>
              <p:spPr>
                <a:xfrm>
                  <a:off x="5583808" y="446317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EE872EB-8852-4BF0-8E8C-8BC9E1644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10465" y="2026763"/>
                  <a:ext cx="20424" cy="3242824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F110433-3561-7F0E-EA0C-CB4084A6C5E4}"/>
                    </a:ext>
                  </a:extLst>
                </p:cNvPr>
                <p:cNvSpPr/>
                <p:nvPr/>
              </p:nvSpPr>
              <p:spPr>
                <a:xfrm>
                  <a:off x="5097822" y="272960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4706BEB-C39C-459B-2DEB-46D0A7F13350}"/>
                    </a:ext>
                  </a:extLst>
                </p:cNvPr>
                <p:cNvSpPr/>
                <p:nvPr/>
              </p:nvSpPr>
              <p:spPr>
                <a:xfrm>
                  <a:off x="4635508" y="3729184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214EABD-50E8-871B-39DF-173FEDE606EF}"/>
                    </a:ext>
                  </a:extLst>
                </p:cNvPr>
                <p:cNvSpPr/>
                <p:nvPr/>
              </p:nvSpPr>
              <p:spPr>
                <a:xfrm>
                  <a:off x="5448417" y="2620027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7A085FA-A09F-7CAC-70C5-6B8961079861}"/>
                    </a:ext>
                  </a:extLst>
                </p:cNvPr>
                <p:cNvSpPr/>
                <p:nvPr/>
              </p:nvSpPr>
              <p:spPr>
                <a:xfrm>
                  <a:off x="5609604" y="4251454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83BDAD-F22D-6626-28FE-00F400029626}"/>
                    </a:ext>
                  </a:extLst>
                </p:cNvPr>
                <p:cNvSpPr/>
                <p:nvPr/>
              </p:nvSpPr>
              <p:spPr>
                <a:xfrm>
                  <a:off x="6052010" y="459399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ED26583-440D-963D-AFA0-10E448479F1A}"/>
                    </a:ext>
                  </a:extLst>
                </p:cNvPr>
                <p:cNvSpPr/>
                <p:nvPr/>
              </p:nvSpPr>
              <p:spPr>
                <a:xfrm>
                  <a:off x="5773716" y="2540300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5A5D189-E917-28A0-020D-0072C705C386}"/>
                    </a:ext>
                  </a:extLst>
                </p:cNvPr>
                <p:cNvSpPr/>
                <p:nvPr/>
              </p:nvSpPr>
              <p:spPr>
                <a:xfrm>
                  <a:off x="6379540" y="3257250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0BDDA56-7A38-0A50-E421-34E87BF2E957}"/>
                    </a:ext>
                  </a:extLst>
                </p:cNvPr>
                <p:cNvSpPr/>
                <p:nvPr/>
              </p:nvSpPr>
              <p:spPr>
                <a:xfrm>
                  <a:off x="6436404" y="3908731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72B1782-AAB3-2DA1-12EE-70E3CE9C866A}"/>
                    </a:ext>
                  </a:extLst>
                </p:cNvPr>
                <p:cNvSpPr/>
                <p:nvPr/>
              </p:nvSpPr>
              <p:spPr>
                <a:xfrm>
                  <a:off x="6750171" y="3582107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2C73EB8-C757-AFCE-6D23-C64BE7F6425C}"/>
                    </a:ext>
                  </a:extLst>
                </p:cNvPr>
                <p:cNvSpPr/>
                <p:nvPr/>
              </p:nvSpPr>
              <p:spPr>
                <a:xfrm>
                  <a:off x="6101448" y="3461926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5FC309B-12D8-3DF9-E691-5BF9544F6B08}"/>
                    </a:ext>
                  </a:extLst>
                </p:cNvPr>
                <p:cNvSpPr/>
                <p:nvPr/>
              </p:nvSpPr>
              <p:spPr>
                <a:xfrm>
                  <a:off x="6388253" y="3603324"/>
                  <a:ext cx="278092" cy="282797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528F26-D034-AC7D-B038-D8F21A8EC69A}"/>
                    </a:ext>
                  </a:extLst>
                </p:cNvPr>
                <p:cNvSpPr/>
                <p:nvPr/>
              </p:nvSpPr>
              <p:spPr>
                <a:xfrm>
                  <a:off x="6611125" y="3829441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8A35C9B-EDDE-2E1D-368D-F7B89CE5CCC9}"/>
                    </a:ext>
                  </a:extLst>
                </p:cNvPr>
                <p:cNvSpPr/>
                <p:nvPr/>
              </p:nvSpPr>
              <p:spPr>
                <a:xfrm>
                  <a:off x="5478650" y="2351718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031D573-0E0D-9FDC-2F4E-6746EB8EBC81}"/>
                    </a:ext>
                  </a:extLst>
                </p:cNvPr>
                <p:cNvSpPr/>
                <p:nvPr/>
              </p:nvSpPr>
              <p:spPr>
                <a:xfrm>
                  <a:off x="5067589" y="2483889"/>
                  <a:ext cx="278092" cy="282797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AF248B0-09EB-6AD9-EFE2-E703CC8E440C}"/>
                    </a:ext>
                  </a:extLst>
                </p:cNvPr>
                <p:cNvSpPr/>
                <p:nvPr/>
              </p:nvSpPr>
              <p:spPr>
                <a:xfrm>
                  <a:off x="6025458" y="228781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0DFB111-1F2A-35EC-F226-81E81FB3CD26}"/>
                    </a:ext>
                  </a:extLst>
                </p:cNvPr>
                <p:cNvSpPr/>
                <p:nvPr/>
              </p:nvSpPr>
              <p:spPr>
                <a:xfrm>
                  <a:off x="6608707" y="3260983"/>
                  <a:ext cx="278092" cy="282797"/>
                </a:xfrm>
                <a:prstGeom prst="ellipse">
                  <a:avLst/>
                </a:prstGeom>
                <a:solidFill>
                  <a:srgbClr val="FF9B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EE2CB9B-A7E3-3320-5C75-C673AEB62DF0}"/>
                    </a:ext>
                  </a:extLst>
                </p:cNvPr>
                <p:cNvSpPr/>
                <p:nvPr/>
              </p:nvSpPr>
              <p:spPr>
                <a:xfrm>
                  <a:off x="6433220" y="2328097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1058B69-DD4E-BF39-5A8F-9AB4FD233D87}"/>
                    </a:ext>
                  </a:extLst>
                </p:cNvPr>
                <p:cNvSpPr/>
                <p:nvPr/>
              </p:nvSpPr>
              <p:spPr>
                <a:xfrm>
                  <a:off x="6736496" y="4537066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FA3EFDF-213A-CBC6-C9CB-1F413227A051}"/>
                    </a:ext>
                  </a:extLst>
                </p:cNvPr>
                <p:cNvSpPr/>
                <p:nvPr/>
              </p:nvSpPr>
              <p:spPr>
                <a:xfrm>
                  <a:off x="4591523" y="294518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DFB50AB-F23A-4497-9DC4-F949477B0BE1}"/>
                    </a:ext>
                  </a:extLst>
                </p:cNvPr>
                <p:cNvSpPr/>
                <p:nvPr/>
              </p:nvSpPr>
              <p:spPr>
                <a:xfrm>
                  <a:off x="6509731" y="4742665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45E74A8-9320-1C62-0564-E3A725A97442}"/>
                    </a:ext>
                  </a:extLst>
                </p:cNvPr>
                <p:cNvSpPr/>
                <p:nvPr/>
              </p:nvSpPr>
              <p:spPr>
                <a:xfrm>
                  <a:off x="6041529" y="4778009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0CC97BB-F59F-D539-61D9-50877BCEE9B5}"/>
                    </a:ext>
                  </a:extLst>
                </p:cNvPr>
                <p:cNvSpPr/>
                <p:nvPr/>
              </p:nvSpPr>
              <p:spPr>
                <a:xfrm>
                  <a:off x="5748650" y="4713161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BE1A222-42A2-1B93-E9D6-78727E68FD13}"/>
                    </a:ext>
                  </a:extLst>
                </p:cNvPr>
                <p:cNvSpPr/>
                <p:nvPr/>
              </p:nvSpPr>
              <p:spPr>
                <a:xfrm>
                  <a:off x="6986683" y="3440708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38F52A8-D2A2-3508-A107-6E973D716E43}"/>
                    </a:ext>
                  </a:extLst>
                </p:cNvPr>
                <p:cNvSpPr/>
                <p:nvPr/>
              </p:nvSpPr>
              <p:spPr>
                <a:xfrm>
                  <a:off x="3801565" y="416709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2E9E43-24B0-E4E1-2EE2-FAF5C37E620A}"/>
                    </a:ext>
                  </a:extLst>
                </p:cNvPr>
                <p:cNvSpPr/>
                <p:nvPr/>
              </p:nvSpPr>
              <p:spPr>
                <a:xfrm>
                  <a:off x="7839612" y="4509030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38741B6-99CE-644A-28DE-EEAC91421A6D}"/>
                    </a:ext>
                  </a:extLst>
                </p:cNvPr>
                <p:cNvSpPr/>
                <p:nvPr/>
              </p:nvSpPr>
              <p:spPr>
                <a:xfrm>
                  <a:off x="8117704" y="3744722"/>
                  <a:ext cx="278092" cy="28279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CEAC31-F2C0-D49F-6090-19BE4F86627F}"/>
                    </a:ext>
                  </a:extLst>
                </p:cNvPr>
                <p:cNvSpPr/>
                <p:nvPr/>
              </p:nvSpPr>
              <p:spPr>
                <a:xfrm>
                  <a:off x="5508392" y="2779464"/>
                  <a:ext cx="278092" cy="282797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32F9FA-CF22-CC9B-851E-F2F98595CAC0}"/>
                  </a:ext>
                </a:extLst>
              </p:cNvPr>
              <p:cNvSpPr/>
              <p:nvPr/>
            </p:nvSpPr>
            <p:spPr>
              <a:xfrm>
                <a:off x="8082796" y="3077480"/>
                <a:ext cx="1072612" cy="1055665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F3D719-68A9-6F3D-6C70-80B428D102AE}"/>
                </a:ext>
              </a:extLst>
            </p:cNvPr>
            <p:cNvSpPr/>
            <p:nvPr/>
          </p:nvSpPr>
          <p:spPr>
            <a:xfrm>
              <a:off x="8262699" y="54597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1E6817D4-0C95-4538-04FF-6D0EE4BD5015}"/>
              </a:ext>
            </a:extLst>
          </p:cNvPr>
          <p:cNvSpPr/>
          <p:nvPr/>
        </p:nvSpPr>
        <p:spPr>
          <a:xfrm>
            <a:off x="7388003" y="4257211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99FF04B-E05F-77B0-6618-D1C7C8BA6F52}"/>
              </a:ext>
            </a:extLst>
          </p:cNvPr>
          <p:cNvSpPr/>
          <p:nvPr/>
        </p:nvSpPr>
        <p:spPr>
          <a:xfrm>
            <a:off x="8961410" y="3907222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89EB9A-60B7-7C4D-B197-A4385A26973B}"/>
              </a:ext>
            </a:extLst>
          </p:cNvPr>
          <p:cNvGrpSpPr/>
          <p:nvPr/>
        </p:nvGrpSpPr>
        <p:grpSpPr>
          <a:xfrm>
            <a:off x="7369455" y="1726868"/>
            <a:ext cx="3182029" cy="1055665"/>
            <a:chOff x="7369455" y="1726868"/>
            <a:chExt cx="3182029" cy="10556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E0D062C-24C6-1BCC-DA8C-F507A19129FF}"/>
                </a:ext>
              </a:extLst>
            </p:cNvPr>
            <p:cNvSpPr/>
            <p:nvPr/>
          </p:nvSpPr>
          <p:spPr>
            <a:xfrm>
              <a:off x="7369455" y="1726868"/>
              <a:ext cx="1072612" cy="105566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6A0306-6138-B3A3-5F07-6F5D48A269C9}"/>
                </a:ext>
              </a:extLst>
            </p:cNvPr>
            <p:cNvCxnSpPr>
              <a:cxnSpLocks/>
              <a:endCxn id="55" idx="6"/>
            </p:cNvCxnSpPr>
            <p:nvPr/>
          </p:nvCxnSpPr>
          <p:spPr>
            <a:xfrm>
              <a:off x="7938658" y="2246268"/>
              <a:ext cx="503409" cy="84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106291-ACA2-9A8D-8AA5-CB03D5BE2831}"/>
                </a:ext>
              </a:extLst>
            </p:cNvPr>
            <p:cNvSpPr txBox="1"/>
            <p:nvPr/>
          </p:nvSpPr>
          <p:spPr>
            <a:xfrm>
              <a:off x="7912862" y="1815888"/>
              <a:ext cx="642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eps</a:t>
              </a:r>
              <a:endParaRPr lang="de-DE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526F19-CCDA-893D-6349-C52DB582AA72}"/>
                </a:ext>
              </a:extLst>
            </p:cNvPr>
            <p:cNvSpPr txBox="1"/>
            <p:nvPr/>
          </p:nvSpPr>
          <p:spPr>
            <a:xfrm>
              <a:off x="9448297" y="200713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Segoe UI Light"/>
                  <a:cs typeface="Segoe UI Light"/>
                </a:rPr>
                <a:t>minPts</a:t>
              </a:r>
              <a:r>
                <a:rPr lang="en-US" b="1" dirty="0">
                  <a:latin typeface="Segoe UI Light"/>
                  <a:cs typeface="Segoe UI Light"/>
                </a:rPr>
                <a:t>=4</a:t>
              </a:r>
              <a:endParaRPr lang="de-DE" dirty="0"/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55DFAD3D-8FAE-498B-B3D8-219BE7DEE717}"/>
                </a:ext>
              </a:extLst>
            </p:cNvPr>
            <p:cNvSpPr/>
            <p:nvPr/>
          </p:nvSpPr>
          <p:spPr>
            <a:xfrm rot="5400000">
              <a:off x="8151596" y="1944803"/>
              <a:ext cx="86954" cy="49398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405831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b="1" dirty="0" err="1">
                <a:latin typeface="Segoe UI Light"/>
                <a:cs typeface="Segoe UI Light"/>
              </a:rPr>
              <a:t>minPts</a:t>
            </a:r>
            <a:endParaRPr lang="en-US" b="1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B44F9891-3180-5545-24B6-E8368C8A13D7}"/>
              </a:ext>
            </a:extLst>
          </p:cNvPr>
          <p:cNvSpPr/>
          <p:nvPr/>
        </p:nvSpPr>
        <p:spPr>
          <a:xfrm>
            <a:off x="10298522" y="2835806"/>
            <a:ext cx="162213" cy="152031"/>
          </a:xfrm>
          <a:prstGeom prst="ellipse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30DADAF-5C02-2FB7-A5D1-61E53C72FB9E}"/>
              </a:ext>
            </a:extLst>
          </p:cNvPr>
          <p:cNvSpPr/>
          <p:nvPr/>
        </p:nvSpPr>
        <p:spPr>
          <a:xfrm>
            <a:off x="10298522" y="3085764"/>
            <a:ext cx="162213" cy="152031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42E35-2A78-4E0F-2E6B-8E1C92022921}"/>
              </a:ext>
            </a:extLst>
          </p:cNvPr>
          <p:cNvSpPr txBox="1"/>
          <p:nvPr/>
        </p:nvSpPr>
        <p:spPr>
          <a:xfrm>
            <a:off x="10423157" y="2772321"/>
            <a:ext cx="195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Core </a:t>
            </a:r>
            <a:r>
              <a:rPr lang="de-DE" sz="1200" dirty="0" err="1"/>
              <a:t>point</a:t>
            </a:r>
            <a:endParaRPr lang="de-DE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1A8460-428F-C7E1-652B-20B9CA312AB0}"/>
              </a:ext>
            </a:extLst>
          </p:cNvPr>
          <p:cNvSpPr txBox="1"/>
          <p:nvPr/>
        </p:nvSpPr>
        <p:spPr>
          <a:xfrm>
            <a:off x="10423157" y="3003965"/>
            <a:ext cx="130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None-core </a:t>
            </a:r>
            <a:r>
              <a:rPr lang="de-DE" sz="1200" dirty="0" err="1"/>
              <a:t>point</a:t>
            </a:r>
            <a:endParaRPr lang="de-DE" sz="12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2F8F93-C1A7-ABDE-A624-57EF3B74130B}"/>
              </a:ext>
            </a:extLst>
          </p:cNvPr>
          <p:cNvSpPr/>
          <p:nvPr/>
        </p:nvSpPr>
        <p:spPr>
          <a:xfrm>
            <a:off x="10134226" y="2685566"/>
            <a:ext cx="1632120" cy="7116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7388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Unsupervised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 and Application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Categories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Clustering</a:t>
            </a:r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Dimensionality Reduction</a:t>
            </a:r>
            <a:endParaRPr lang="en-US" sz="16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DBSCAN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Hierarchical 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Comparison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Association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 Light"/>
                <a:cs typeface="Segoe UI Light"/>
              </a:rPr>
              <a:t>Apriori</a:t>
            </a:r>
            <a:endParaRPr lang="en-US" sz="1400" dirty="0">
              <a:latin typeface="Segoe UI Light"/>
              <a:cs typeface="Segoe UI Ligh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/>
                <a:cs typeface="Segoe UI Light"/>
              </a:rPr>
              <a:t>PCA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Segoe UI Light"/>
              <a:cs typeface="Segoe UI Ligh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ML Agenda</a:t>
            </a:r>
          </a:p>
        </p:txBody>
      </p:sp>
    </p:spTree>
    <p:extLst>
      <p:ext uri="{BB962C8B-B14F-4D97-AF65-F5344CB8AC3E}">
        <p14:creationId xmlns:p14="http://schemas.microsoft.com/office/powerpoint/2010/main" val="808637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E3AC84-9626-F246-1A41-15DA7D01FF68}"/>
              </a:ext>
            </a:extLst>
          </p:cNvPr>
          <p:cNvSpPr/>
          <p:nvPr/>
        </p:nvSpPr>
        <p:spPr>
          <a:xfrm>
            <a:off x="7678146" y="303634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2573A0-399E-7AFB-31B0-9F62897A16E8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142E35-2A78-4E0F-2E6B-8E1C92022921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0F81BDF-B023-70DC-6053-1B17AD73BEA9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44F9891-3180-5545-24B6-E8368C8A13D7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30DADAF-5C02-2FB7-A5D1-61E53C72FB9E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1A8460-428F-C7E1-652B-20B9CA312AB0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A0A6684-419F-EE73-ECC7-CF556D0C9B26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42F8F93-C1A7-ABDE-A624-57EF3B74130B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C2C7A9C-52B5-6A5C-02FA-DEE5FC18BE7D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EA20B3-2E86-A81B-7C22-7AA8CE8854E0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076055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206EC-52FD-6594-B036-182A887C2548}"/>
              </a:ext>
            </a:extLst>
          </p:cNvPr>
          <p:cNvSpPr/>
          <p:nvPr/>
        </p:nvSpPr>
        <p:spPr>
          <a:xfrm>
            <a:off x="7678146" y="303634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A53DD2-F5A5-CAB1-887A-FCAD7A24BA47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46A63B4-709F-8687-86FF-A42F8508F581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985FEC0-B646-1683-3984-F87B8515736D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22410AB-FE0C-AD1B-7F4A-E8E9C70DB5E6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22C89A9-4B26-EBAE-68D6-30742DCE093B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28F317-1163-99DF-E88E-E835503CA82E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1808CDA-7141-A9B1-3AAE-8015B8EDC32C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3D729B9-EAA4-208E-3B52-A533B0E25747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C475E2-5CB9-0EF3-8647-0FEDEDDE2F57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87731FD-6434-E906-98E4-CC191E737CCD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63386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206EC-52FD-6594-B036-182A887C2548}"/>
              </a:ext>
            </a:extLst>
          </p:cNvPr>
          <p:cNvSpPr/>
          <p:nvPr/>
        </p:nvSpPr>
        <p:spPr>
          <a:xfrm>
            <a:off x="8003463" y="2924558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A41857-97CB-8C08-1B20-A0B9C8E666A3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B7F76C-9D1A-3D82-2329-C9FA0E7CD77E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694D04F-5868-8DF2-163C-6482D06846B6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0F2EFA-8DCD-3FA2-C0F1-534C27A8E521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F1B1E3-6A49-E510-FF54-0B61C84F2CBA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AEE50D-BCF2-3E57-1A13-3A2E2FF07E86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C7B84DB-6308-EC0B-DA89-F6686BBA7597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514B25F-15C8-5658-3293-439FE5F4AD6E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6F92183-2ECF-EAE1-4584-C5CDC85A3957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A00747E-769A-7DD5-79CB-F404B3AE5A5B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96431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206EC-52FD-6594-B036-182A887C2548}"/>
              </a:ext>
            </a:extLst>
          </p:cNvPr>
          <p:cNvSpPr/>
          <p:nvPr/>
        </p:nvSpPr>
        <p:spPr>
          <a:xfrm>
            <a:off x="8003463" y="2924558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2C2EFA-8CAA-986E-8244-601A8D7A7CDD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FF834E-0BE0-98E3-CED9-F91184B0F975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86CD0B8-45B6-CED8-64D6-C2B3DEB3B1F4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757CDE9-8698-52DA-309F-A171C8B9BB99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0F26465-E45D-2A32-7789-F7874F69C679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512D587-A40F-4079-35AF-C04F0C10452A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A454CFF-B1CE-C743-2A6D-DA51E369C745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2209728-A790-EA03-B06B-796653155EC4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A166DBF-BE76-9643-5302-9EA96E330FA5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1A8FA6E-4A8A-C7B0-567A-1FDF97B6C608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793351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7C7C8F-267E-492A-7D2F-3DA3708EF718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AB0B4C-7D15-2C64-8B5B-4EE819E52FC9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59C6F7B-B109-97B2-0987-401B218AD249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C969F6F-8A56-2732-D64E-DB8D79B9ADC7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B33A772-2668-9BA5-870A-A9689A8EE85D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9C1039C-5703-73BD-96B0-C3881C228B6E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2A8AFBE-0A7A-66AB-FB3A-3422FD730AF2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27D211A-DBC6-FD56-2888-57A422EC400B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52A8D732-4F4F-EAB3-B6DF-F11BB6484B4A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83C76A0-B0F3-8E5B-D2EB-347D61E0BEF6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40344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B785F9-7083-9F64-81C5-E4AF4BDF678D}"/>
              </a:ext>
            </a:extLst>
          </p:cNvPr>
          <p:cNvSpPr/>
          <p:nvPr/>
        </p:nvSpPr>
        <p:spPr>
          <a:xfrm>
            <a:off x="8562957" y="294473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3DC14A-84A1-AAA7-8796-37C32A1FE91E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3A8FC0-8ACC-5AE5-F044-B235DB5C3DDD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8AB74F-66A7-3AAA-17ED-561CB180D943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377EF67-93D5-660A-7C47-3B555E8647E0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7DA18AC-4377-A696-E19B-5EE1BEB330BD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60DEAEB-97F2-2DEF-7174-2D2A9A24C148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78BCDFB-61B7-79AB-AB2B-90F86B2BCDBB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250AFF9-092A-AF43-6B1F-F0835724FA68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B66190E-6ABC-C101-FF0C-A720482325AD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F5EE882-C5BB-B3C2-7DCE-5A20283ADC7D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783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6B785F9-7083-9F64-81C5-E4AF4BDF678D}"/>
              </a:ext>
            </a:extLst>
          </p:cNvPr>
          <p:cNvSpPr/>
          <p:nvPr/>
        </p:nvSpPr>
        <p:spPr>
          <a:xfrm>
            <a:off x="8562957" y="294473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726FAF-F7DD-F880-6693-CA5FE49735B8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24A9CD4-8375-3EE4-EABD-A26F8CAAD150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19C1766-A028-814A-BA76-AB382FB91948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B019F5B-C636-1BC0-7B09-27D1016459EF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93DE3F-040F-9885-7657-8E695D07EB88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9AA7581-CE58-8DD5-3862-0F493C4B25C7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0A3261D-31DE-4CDC-C3D0-06D2405BFDD0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6906483-9839-D645-B01A-F14E93CF05CE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E725FC9-9A6D-FE89-03B1-93F882D43302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F3AEA4-A78D-F859-76F1-288B71B0CABF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33709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654798">
            <a:off x="7650779" y="3331663"/>
            <a:ext cx="477520" cy="187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6942432" y="2864800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D6DA35-2FA1-3AED-F8F9-53AF0EB72474}"/>
              </a:ext>
            </a:extLst>
          </p:cNvPr>
          <p:cNvGrpSpPr/>
          <p:nvPr/>
        </p:nvGrpSpPr>
        <p:grpSpPr>
          <a:xfrm>
            <a:off x="10134226" y="2685565"/>
            <a:ext cx="1632120" cy="917275"/>
            <a:chOff x="10134226" y="2685565"/>
            <a:chExt cx="1632120" cy="9172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B4BBC1-F533-1547-2340-88F6F6AD47DA}"/>
                </a:ext>
              </a:extLst>
            </p:cNvPr>
            <p:cNvSpPr txBox="1"/>
            <p:nvPr/>
          </p:nvSpPr>
          <p:spPr>
            <a:xfrm>
              <a:off x="10423157" y="2772321"/>
              <a:ext cx="1077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Core </a:t>
              </a:r>
              <a:r>
                <a:rPr lang="de-DE" sz="1200" dirty="0" err="1"/>
                <a:t>point</a:t>
              </a:r>
              <a:endParaRPr lang="de-DE" sz="12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3C83E61-EEAD-81C6-749F-B505218EE846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917275"/>
              <a:chOff x="10134226" y="2685565"/>
              <a:chExt cx="1632120" cy="91727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E1FBC25-D1E5-76AD-15AF-D1BED40E65A8}"/>
                  </a:ext>
                </a:extLst>
              </p:cNvPr>
              <p:cNvSpPr/>
              <p:nvPr/>
            </p:nvSpPr>
            <p:spPr>
              <a:xfrm>
                <a:off x="10298522" y="2835806"/>
                <a:ext cx="162213" cy="152031"/>
              </a:xfrm>
              <a:prstGeom prst="ellipse">
                <a:avLst/>
              </a:prstGeom>
              <a:solidFill>
                <a:srgbClr val="FF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F885998-F5A1-29E6-A541-A0717643002C}"/>
                  </a:ext>
                </a:extLst>
              </p:cNvPr>
              <p:cNvSpPr/>
              <p:nvPr/>
            </p:nvSpPr>
            <p:spPr>
              <a:xfrm>
                <a:off x="10298522" y="3085764"/>
                <a:ext cx="162213" cy="15203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6419F2-383B-F166-EC9D-69FFDAFBD1E4}"/>
                  </a:ext>
                </a:extLst>
              </p:cNvPr>
              <p:cNvSpPr txBox="1"/>
              <p:nvPr/>
            </p:nvSpPr>
            <p:spPr>
              <a:xfrm>
                <a:off x="10423157" y="3003965"/>
                <a:ext cx="1306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None-core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F0AAA1-F9FF-DDEA-8500-50F0C56991C1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917275"/>
                <a:chOff x="10134226" y="2685565"/>
                <a:chExt cx="1632120" cy="9172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7DEF530-F1D3-E65D-8F85-C0A9578EEF1D}"/>
                    </a:ext>
                  </a:extLst>
                </p:cNvPr>
                <p:cNvSpPr/>
                <p:nvPr/>
              </p:nvSpPr>
              <p:spPr>
                <a:xfrm>
                  <a:off x="10134226" y="2685565"/>
                  <a:ext cx="1632120" cy="91727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FFF4044-32D8-DAEF-E53F-E731FADF1DAA}"/>
                    </a:ext>
                  </a:extLst>
                </p:cNvPr>
                <p:cNvSpPr/>
                <p:nvPr/>
              </p:nvSpPr>
              <p:spPr>
                <a:xfrm>
                  <a:off x="10298522" y="3335631"/>
                  <a:ext cx="162213" cy="15203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367E37-8137-8E4D-CF04-89E548905C0E}"/>
                    </a:ext>
                  </a:extLst>
                </p:cNvPr>
                <p:cNvSpPr txBox="1"/>
                <p:nvPr/>
              </p:nvSpPr>
              <p:spPr>
                <a:xfrm>
                  <a:off x="10423157" y="3253832"/>
                  <a:ext cx="736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Cluster1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133585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2AE645-7932-AA4D-F3DF-9D1584DBF0E3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B4EDF34-9EDB-0EEA-45F1-B9ED06F29187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B4049E3-0B09-589A-BA9C-3E624C5D9300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E6FF404-5D1B-1DAA-4FC0-F8A5D2E58DDC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702715D-66DB-1B36-6E95-90DD93158754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473666C-D89A-B012-576C-72A845367B40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7A5044F-0E45-F623-6BCA-207C07B844FA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E29C7CA-C554-8B93-C16E-2CDB2783CF7B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46525550-DF28-2C4F-7AC3-41AEB157FA74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D0AE8998-1E4F-6154-BF5D-FBD6AC2A3287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A92A5BF-E252-2C2F-19F0-90F6B220D2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FD866D5-BC80-E1F6-90D8-29A0D899ABBF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FB73A59-68DA-8E29-E541-5821541E2FCC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1660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D2C8BF-1FFD-F6C2-4628-0060E35F9BF7}"/>
              </a:ext>
            </a:extLst>
          </p:cNvPr>
          <p:cNvSpPr/>
          <p:nvPr/>
        </p:nvSpPr>
        <p:spPr>
          <a:xfrm>
            <a:off x="9163294" y="4132466"/>
            <a:ext cx="1072612" cy="105566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C3BB2D-2D7E-3594-374B-13470B3A4B5A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0C776-2AC8-86CC-E93D-8A3BB80E4B54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78C715-EF54-8BA6-CC6E-907282462728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85CE6BF-6266-4213-BFA4-9130B1807145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78F6733-6383-04E2-11EF-9F5FA14FA4F8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52513BD-C30C-C9CC-1BEA-89196250D7BB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430DE7C-6E46-D1F8-1D7B-6DABF0986D09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16E0594F-E448-6AD3-8487-39ECB4CC700D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1859CFDC-A6B8-1322-5AB6-20DF69FAF91E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4E1D009-6723-25E3-D8EA-8BA3159BBC6C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AA6BBA2-006B-D1B0-79D5-C85B082F140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58A7A74-71BE-7082-A5C4-F0F0237DC482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83533A-1FC1-8978-9143-2B9CAB79DEEA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984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401B72-DBC1-77C1-0489-3C853BAC7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98B2B-88ED-5D59-BA47-240CF106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圖片">
            <a:extLst>
              <a:ext uri="{FF2B5EF4-FFF2-40B4-BE49-F238E27FC236}">
                <a16:creationId xmlns:a16="http://schemas.microsoft.com/office/drawing/2014/main" id="{0743FD5D-AFB3-B7B9-81CD-BEDD0F93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6" y="1435894"/>
            <a:ext cx="10805854" cy="40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8D95F-0E9B-68F3-879F-1B02323C81A5}"/>
              </a:ext>
            </a:extLst>
          </p:cNvPr>
          <p:cNvSpPr txBox="1"/>
          <p:nvPr/>
        </p:nvSpPr>
        <p:spPr>
          <a:xfrm>
            <a:off x="3280528" y="5598339"/>
            <a:ext cx="5777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https://twitter.com/athena_schools/status/1063013435779223553/photo/1</a:t>
            </a:r>
          </a:p>
        </p:txBody>
      </p:sp>
    </p:spTree>
    <p:extLst>
      <p:ext uri="{BB962C8B-B14F-4D97-AF65-F5344CB8AC3E}">
        <p14:creationId xmlns:p14="http://schemas.microsoft.com/office/powerpoint/2010/main" val="425746871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b="1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67C5F6-B526-304A-FD16-A596D0F8BE2F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3C7291-019C-829C-B35B-A46FBE6E00CB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DF8093-D51C-9476-B8A7-76674963FE54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BFDCDB4-A1DA-5826-563B-473DE5EE3A59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E463B7E-F652-D7DC-C80E-B01DAC671A87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BBB629D-A05D-85F5-3105-5B8769A7F680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B738F6C-A62E-D49A-86F9-2BB84ADC8549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7B5EFFD-AE90-F256-04EE-A7CEE5AB13F7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B8FE8EE-AF2B-8120-AECD-402C71CC6FD7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ECC5623E-0995-78BE-5EC2-5AECC9238507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FECBD60-4813-1935-C196-4704467DB8F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D823C5-A21F-AE19-5242-80093C4474EC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77FD5F-D337-1B13-9BFB-E09C2657C49C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71465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Assign none</a:t>
            </a:r>
            <a:r>
              <a:rPr lang="de-DE" b="1" dirty="0">
                <a:latin typeface="Segoe UI Light"/>
                <a:cs typeface="Segoe UI Light"/>
              </a:rPr>
              <a:t>-</a:t>
            </a:r>
            <a:r>
              <a:rPr lang="en-US" b="1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115922-F82A-5E5E-3AE5-EC18E71E4C91}"/>
              </a:ext>
            </a:extLst>
          </p:cNvPr>
          <p:cNvSpPr/>
          <p:nvPr/>
        </p:nvSpPr>
        <p:spPr>
          <a:xfrm rot="12386320">
            <a:off x="9809258" y="4762931"/>
            <a:ext cx="477520" cy="18729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216ED-D425-5B13-BF31-D9CE7D2FCC17}"/>
              </a:ext>
            </a:extLst>
          </p:cNvPr>
          <p:cNvSpPr txBox="1"/>
          <p:nvPr/>
        </p:nvSpPr>
        <p:spPr>
          <a:xfrm>
            <a:off x="10165845" y="4867111"/>
            <a:ext cx="11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9BF187-6A05-73E7-1032-7D23A599E1DA}"/>
              </a:ext>
            </a:extLst>
          </p:cNvPr>
          <p:cNvGrpSpPr/>
          <p:nvPr/>
        </p:nvGrpSpPr>
        <p:grpSpPr>
          <a:xfrm>
            <a:off x="10134226" y="2685565"/>
            <a:ext cx="1632120" cy="1194920"/>
            <a:chOff x="10134226" y="2685565"/>
            <a:chExt cx="1632120" cy="11949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8FC1FA7-3FC9-8171-1664-F94E4C0C10DC}"/>
                </a:ext>
              </a:extLst>
            </p:cNvPr>
            <p:cNvGrpSpPr/>
            <p:nvPr/>
          </p:nvGrpSpPr>
          <p:grpSpPr>
            <a:xfrm>
              <a:off x="10134226" y="2685565"/>
              <a:ext cx="1632120" cy="1194920"/>
              <a:chOff x="10134226" y="2685565"/>
              <a:chExt cx="1632120" cy="119492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93899-D6BE-41E5-2188-5623AC3DC6C6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BC044F1-01F3-07E3-961C-D033FA8913BD}"/>
                  </a:ext>
                </a:extLst>
              </p:cNvPr>
              <p:cNvGrpSpPr/>
              <p:nvPr/>
            </p:nvGrpSpPr>
            <p:grpSpPr>
              <a:xfrm>
                <a:off x="10134226" y="2685565"/>
                <a:ext cx="1632120" cy="1194920"/>
                <a:chOff x="10134226" y="2685565"/>
                <a:chExt cx="1632120" cy="119492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37FF2CE-B709-CEDC-A463-FFD0F452517C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49DC0C6-985A-394C-49F8-F38CC7BAC578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3127A5F-23FA-1458-4639-F102D4709735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D6D20AF-C81B-E66A-80EB-053D36B8D64B}"/>
                    </a:ext>
                  </a:extLst>
                </p:cNvPr>
                <p:cNvGrpSpPr/>
                <p:nvPr/>
              </p:nvGrpSpPr>
              <p:grpSpPr>
                <a:xfrm>
                  <a:off x="10134226" y="2685565"/>
                  <a:ext cx="1632120" cy="1194920"/>
                  <a:chOff x="10134226" y="2685565"/>
                  <a:chExt cx="1632120" cy="1194920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B69FB03-F166-579E-12A0-9E0702168DCE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5"/>
                    <a:ext cx="1632120" cy="119492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9A0BAAC-0A76-990A-355F-F65E92507A15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686B7D4-1375-517D-AEFF-509B6FC89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BECF58-5C86-413F-EBA0-0331BDE8C3DD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13A6986-42AA-9957-6592-9BDB635B5513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3474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5489007" cy="44456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DBSCAN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Identify core points and none-core points by eps and </a:t>
            </a:r>
            <a:r>
              <a:rPr lang="en-US" dirty="0" err="1">
                <a:latin typeface="Segoe UI Light"/>
                <a:cs typeface="Segoe UI Light"/>
              </a:rPr>
              <a:t>minPts</a:t>
            </a:r>
            <a:endParaRPr lang="en-US" dirty="0">
              <a:latin typeface="Segoe UI Light"/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cluster from a randomly selected core point by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Adding the neighborhood core points into the cluster</a:t>
            </a:r>
          </a:p>
          <a:p>
            <a:pPr marL="2057400" lvl="3" indent="-342900"/>
            <a:r>
              <a:rPr lang="en-US" sz="1600" dirty="0">
                <a:latin typeface="Segoe UI Light"/>
                <a:cs typeface="Segoe UI Light"/>
              </a:rPr>
              <a:t>Expanding the cluster by chaining the neighborhood core points of those core points 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Assign none</a:t>
            </a:r>
            <a:r>
              <a:rPr lang="de-DE" dirty="0">
                <a:latin typeface="Segoe UI Light"/>
                <a:cs typeface="Segoe UI Light"/>
              </a:rPr>
              <a:t>-</a:t>
            </a:r>
            <a:r>
              <a:rPr lang="en-US" dirty="0">
                <a:latin typeface="Segoe UI Light"/>
                <a:cs typeface="Segoe UI Light"/>
              </a:rPr>
              <a:t>core points to a cluster if it is a neighborhood point of one of the core points in that cluster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Repeat step 2-3, until all core points are assigned to a cluster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The resting none-core points are outliers</a:t>
            </a:r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4859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DBSCAN Algorithm</a:t>
            </a:r>
            <a:endParaRPr lang="en-US"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ADCC40-6FE6-6383-49E6-859B46B077E7}"/>
              </a:ext>
            </a:extLst>
          </p:cNvPr>
          <p:cNvGrpSpPr/>
          <p:nvPr/>
        </p:nvGrpSpPr>
        <p:grpSpPr>
          <a:xfrm>
            <a:off x="6582093" y="2726782"/>
            <a:ext cx="4892512" cy="3242824"/>
            <a:chOff x="3610465" y="2026763"/>
            <a:chExt cx="4892512" cy="324282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FA0286-EEA7-CE2C-C8B0-1373D2BED966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65" y="5269587"/>
              <a:ext cx="489251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9352FD-4ED1-303D-5D54-B083673E05EB}"/>
                </a:ext>
              </a:extLst>
            </p:cNvPr>
            <p:cNvSpPr/>
            <p:nvPr/>
          </p:nvSpPr>
          <p:spPr>
            <a:xfrm>
              <a:off x="5292250" y="308794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4DACBE-E0C8-C3ED-4663-0C99B95F3B8B}"/>
                </a:ext>
              </a:extLst>
            </p:cNvPr>
            <p:cNvSpPr/>
            <p:nvPr/>
          </p:nvSpPr>
          <p:spPr>
            <a:xfrm>
              <a:off x="5445660" y="403547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BC57D-2C5F-6C33-4BE7-EE5849E0AF86}"/>
                </a:ext>
              </a:extLst>
            </p:cNvPr>
            <p:cNvSpPr/>
            <p:nvPr/>
          </p:nvSpPr>
          <p:spPr>
            <a:xfrm>
              <a:off x="4885647" y="365848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8CD06-CF0F-7B06-CFCE-6CF2ED98A4FB}"/>
                </a:ext>
              </a:extLst>
            </p:cNvPr>
            <p:cNvSpPr/>
            <p:nvPr/>
          </p:nvSpPr>
          <p:spPr>
            <a:xfrm>
              <a:off x="5999107" y="265138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1C4DD-F300-F184-7DE7-A44EB807612F}"/>
                </a:ext>
              </a:extLst>
            </p:cNvPr>
            <p:cNvSpPr/>
            <p:nvPr/>
          </p:nvSpPr>
          <p:spPr>
            <a:xfrm>
              <a:off x="4827984" y="397084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44F3D-F719-A344-E36D-F3638D21508A}"/>
                </a:ext>
              </a:extLst>
            </p:cNvPr>
            <p:cNvSpPr/>
            <p:nvPr/>
          </p:nvSpPr>
          <p:spPr>
            <a:xfrm>
              <a:off x="4934133" y="335605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0AF974-9FC9-B16F-7196-19AACAB28E0F}"/>
                </a:ext>
              </a:extLst>
            </p:cNvPr>
            <p:cNvSpPr/>
            <p:nvPr/>
          </p:nvSpPr>
          <p:spPr>
            <a:xfrm>
              <a:off x="5514960" y="377933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2043A-7D0E-6BD1-F61A-89C56FBBA32A}"/>
                </a:ext>
              </a:extLst>
            </p:cNvPr>
            <p:cNvSpPr/>
            <p:nvPr/>
          </p:nvSpPr>
          <p:spPr>
            <a:xfrm>
              <a:off x="5380207" y="344419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8F963F-03C9-A646-683E-7F27D8C1DE9B}"/>
                </a:ext>
              </a:extLst>
            </p:cNvPr>
            <p:cNvSpPr/>
            <p:nvPr/>
          </p:nvSpPr>
          <p:spPr>
            <a:xfrm>
              <a:off x="5236868" y="41768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4F7D3D-9825-BFE3-2A15-564B013E0459}"/>
                </a:ext>
              </a:extLst>
            </p:cNvPr>
            <p:cNvSpPr/>
            <p:nvPr/>
          </p:nvSpPr>
          <p:spPr>
            <a:xfrm>
              <a:off x="5179630" y="378611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950EEA-E722-0CA4-1C5B-540B6C08C062}"/>
                </a:ext>
              </a:extLst>
            </p:cNvPr>
            <p:cNvSpPr/>
            <p:nvPr/>
          </p:nvSpPr>
          <p:spPr>
            <a:xfrm>
              <a:off x="5583808" y="446317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872EB-8852-4BF0-8E8C-8BC9E1644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0465" y="2026763"/>
              <a:ext cx="20424" cy="3242824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706BEB-C39C-459B-2DEB-46D0A7F13350}"/>
                </a:ext>
              </a:extLst>
            </p:cNvPr>
            <p:cNvSpPr/>
            <p:nvPr/>
          </p:nvSpPr>
          <p:spPr>
            <a:xfrm>
              <a:off x="4635508" y="372918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14EABD-50E8-871B-39DF-173FEDE606EF}"/>
                </a:ext>
              </a:extLst>
            </p:cNvPr>
            <p:cNvSpPr/>
            <p:nvPr/>
          </p:nvSpPr>
          <p:spPr>
            <a:xfrm>
              <a:off x="5448417" y="262002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A085FA-A09F-7CAC-70C5-6B8961079861}"/>
                </a:ext>
              </a:extLst>
            </p:cNvPr>
            <p:cNvSpPr/>
            <p:nvPr/>
          </p:nvSpPr>
          <p:spPr>
            <a:xfrm>
              <a:off x="5609604" y="425145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83BDAD-F22D-6626-28FE-00F400029626}"/>
                </a:ext>
              </a:extLst>
            </p:cNvPr>
            <p:cNvSpPr/>
            <p:nvPr/>
          </p:nvSpPr>
          <p:spPr>
            <a:xfrm>
              <a:off x="6052010" y="459399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D50009-2001-92BD-F2B2-2F1769E5738E}"/>
                </a:ext>
              </a:extLst>
            </p:cNvPr>
            <p:cNvSpPr/>
            <p:nvPr/>
          </p:nvSpPr>
          <p:spPr>
            <a:xfrm>
              <a:off x="5291071" y="475977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D26583-440D-963D-AFA0-10E448479F1A}"/>
                </a:ext>
              </a:extLst>
            </p:cNvPr>
            <p:cNvSpPr/>
            <p:nvPr/>
          </p:nvSpPr>
          <p:spPr>
            <a:xfrm>
              <a:off x="5773716" y="2540300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A5D189-E917-28A0-020D-0072C705C386}"/>
                </a:ext>
              </a:extLst>
            </p:cNvPr>
            <p:cNvSpPr/>
            <p:nvPr/>
          </p:nvSpPr>
          <p:spPr>
            <a:xfrm>
              <a:off x="6379540" y="3257250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BDDA56-7A38-0A50-E421-34E87BF2E957}"/>
                </a:ext>
              </a:extLst>
            </p:cNvPr>
            <p:cNvSpPr/>
            <p:nvPr/>
          </p:nvSpPr>
          <p:spPr>
            <a:xfrm>
              <a:off x="6436404" y="3908731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2B1782-AAB3-2DA1-12EE-70E3CE9C866A}"/>
                </a:ext>
              </a:extLst>
            </p:cNvPr>
            <p:cNvSpPr/>
            <p:nvPr/>
          </p:nvSpPr>
          <p:spPr>
            <a:xfrm>
              <a:off x="6750171" y="358210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73EB8-C757-AFCE-6D23-C64BE7F6425C}"/>
                </a:ext>
              </a:extLst>
            </p:cNvPr>
            <p:cNvSpPr/>
            <p:nvPr/>
          </p:nvSpPr>
          <p:spPr>
            <a:xfrm>
              <a:off x="6101448" y="3461926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FC309B-12D8-3DF9-E691-5BF9544F6B08}"/>
                </a:ext>
              </a:extLst>
            </p:cNvPr>
            <p:cNvSpPr/>
            <p:nvPr/>
          </p:nvSpPr>
          <p:spPr>
            <a:xfrm>
              <a:off x="6388253" y="360332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528F26-D034-AC7D-B038-D8F21A8EC69A}"/>
                </a:ext>
              </a:extLst>
            </p:cNvPr>
            <p:cNvSpPr/>
            <p:nvPr/>
          </p:nvSpPr>
          <p:spPr>
            <a:xfrm>
              <a:off x="6611125" y="382944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A35C9B-EDDE-2E1D-368D-F7B89CE5CCC9}"/>
                </a:ext>
              </a:extLst>
            </p:cNvPr>
            <p:cNvSpPr/>
            <p:nvPr/>
          </p:nvSpPr>
          <p:spPr>
            <a:xfrm>
              <a:off x="5478650" y="23517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31D573-0E0D-9FDC-2F4E-6746EB8EBC81}"/>
                </a:ext>
              </a:extLst>
            </p:cNvPr>
            <p:cNvSpPr/>
            <p:nvPr/>
          </p:nvSpPr>
          <p:spPr>
            <a:xfrm>
              <a:off x="5067589" y="2483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248B0-09EB-6AD9-EFE2-E703CC8E440C}"/>
                </a:ext>
              </a:extLst>
            </p:cNvPr>
            <p:cNvSpPr/>
            <p:nvPr/>
          </p:nvSpPr>
          <p:spPr>
            <a:xfrm>
              <a:off x="6025458" y="228781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DFB111-1F2A-35EC-F226-81E81FB3CD26}"/>
                </a:ext>
              </a:extLst>
            </p:cNvPr>
            <p:cNvSpPr/>
            <p:nvPr/>
          </p:nvSpPr>
          <p:spPr>
            <a:xfrm>
              <a:off x="6608707" y="3260983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E2CB9B-A7E3-3320-5C75-C673AEB62DF0}"/>
                </a:ext>
              </a:extLst>
            </p:cNvPr>
            <p:cNvSpPr/>
            <p:nvPr/>
          </p:nvSpPr>
          <p:spPr>
            <a:xfrm>
              <a:off x="6433220" y="2328097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058B69-DD4E-BF39-5A8F-9AB4FD233D87}"/>
                </a:ext>
              </a:extLst>
            </p:cNvPr>
            <p:cNvSpPr/>
            <p:nvPr/>
          </p:nvSpPr>
          <p:spPr>
            <a:xfrm>
              <a:off x="6736496" y="4537066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A3EFDF-213A-CBC6-C9CB-1F413227A051}"/>
                </a:ext>
              </a:extLst>
            </p:cNvPr>
            <p:cNvSpPr/>
            <p:nvPr/>
          </p:nvSpPr>
          <p:spPr>
            <a:xfrm>
              <a:off x="4591523" y="2945181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FB50AB-F23A-4497-9DC4-F949477B0BE1}"/>
                </a:ext>
              </a:extLst>
            </p:cNvPr>
            <p:cNvSpPr/>
            <p:nvPr/>
          </p:nvSpPr>
          <p:spPr>
            <a:xfrm>
              <a:off x="6509731" y="474266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5E74A8-9320-1C62-0564-E3A725A97442}"/>
                </a:ext>
              </a:extLst>
            </p:cNvPr>
            <p:cNvSpPr/>
            <p:nvPr/>
          </p:nvSpPr>
          <p:spPr>
            <a:xfrm>
              <a:off x="6041529" y="47780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CC97BB-F59F-D539-61D9-50877BCEE9B5}"/>
                </a:ext>
              </a:extLst>
            </p:cNvPr>
            <p:cNvSpPr/>
            <p:nvPr/>
          </p:nvSpPr>
          <p:spPr>
            <a:xfrm>
              <a:off x="5748650" y="47131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E1A222-42A2-1B93-E9D6-78727E68FD13}"/>
                </a:ext>
              </a:extLst>
            </p:cNvPr>
            <p:cNvSpPr/>
            <p:nvPr/>
          </p:nvSpPr>
          <p:spPr>
            <a:xfrm>
              <a:off x="6986683" y="344070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F52A8-D2A2-3508-A107-6E973D716E43}"/>
                </a:ext>
              </a:extLst>
            </p:cNvPr>
            <p:cNvSpPr/>
            <p:nvPr/>
          </p:nvSpPr>
          <p:spPr>
            <a:xfrm>
              <a:off x="3801565" y="4167092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2E9E43-24B0-E4E1-2EE2-FAF5C37E620A}"/>
                </a:ext>
              </a:extLst>
            </p:cNvPr>
            <p:cNvSpPr/>
            <p:nvPr/>
          </p:nvSpPr>
          <p:spPr>
            <a:xfrm>
              <a:off x="7839612" y="4509030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8741B6-99CE-644A-28DE-EEAC91421A6D}"/>
                </a:ext>
              </a:extLst>
            </p:cNvPr>
            <p:cNvSpPr/>
            <p:nvPr/>
          </p:nvSpPr>
          <p:spPr>
            <a:xfrm>
              <a:off x="8117704" y="3744722"/>
              <a:ext cx="278092" cy="28279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EAC31-F2C0-D49F-6090-19BE4F86627F}"/>
                </a:ext>
              </a:extLst>
            </p:cNvPr>
            <p:cNvSpPr/>
            <p:nvPr/>
          </p:nvSpPr>
          <p:spPr>
            <a:xfrm>
              <a:off x="5508392" y="2779464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110433-3561-7F0E-EA0C-CB4084A6C5E4}"/>
                </a:ext>
              </a:extLst>
            </p:cNvPr>
            <p:cNvSpPr/>
            <p:nvPr/>
          </p:nvSpPr>
          <p:spPr>
            <a:xfrm>
              <a:off x="5097822" y="2729603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08E43E-6AFB-79B7-AFF6-F0370B9ECF7B}"/>
              </a:ext>
            </a:extLst>
          </p:cNvPr>
          <p:cNvGrpSpPr/>
          <p:nvPr/>
        </p:nvGrpSpPr>
        <p:grpSpPr>
          <a:xfrm>
            <a:off x="10134226" y="2685564"/>
            <a:ext cx="1632120" cy="1412091"/>
            <a:chOff x="10134226" y="2685564"/>
            <a:chExt cx="1632120" cy="141209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D5570C7-BD71-9B14-F53D-0A74EDC1C688}"/>
                </a:ext>
              </a:extLst>
            </p:cNvPr>
            <p:cNvGrpSpPr/>
            <p:nvPr/>
          </p:nvGrpSpPr>
          <p:grpSpPr>
            <a:xfrm>
              <a:off x="10134226" y="2685564"/>
              <a:ext cx="1632120" cy="1412091"/>
              <a:chOff x="10134226" y="2685564"/>
              <a:chExt cx="1632120" cy="14120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473094-DF7A-BABD-9D29-5A103CC03C1A}"/>
                  </a:ext>
                </a:extLst>
              </p:cNvPr>
              <p:cNvSpPr txBox="1"/>
              <p:nvPr/>
            </p:nvSpPr>
            <p:spPr>
              <a:xfrm>
                <a:off x="10423157" y="2772321"/>
                <a:ext cx="1077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Core </a:t>
                </a:r>
                <a:r>
                  <a:rPr lang="de-DE" sz="1200" dirty="0" err="1"/>
                  <a:t>point</a:t>
                </a:r>
                <a:endParaRPr lang="de-DE" sz="1200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F179E93-3FB9-F691-9FB2-7271461CF843}"/>
                  </a:ext>
                </a:extLst>
              </p:cNvPr>
              <p:cNvGrpSpPr/>
              <p:nvPr/>
            </p:nvGrpSpPr>
            <p:grpSpPr>
              <a:xfrm>
                <a:off x="10134226" y="2685564"/>
                <a:ext cx="1632120" cy="1412091"/>
                <a:chOff x="10134226" y="2685564"/>
                <a:chExt cx="1632120" cy="141209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2194B71-36BE-48F9-19DB-09C81189766D}"/>
                    </a:ext>
                  </a:extLst>
                </p:cNvPr>
                <p:cNvSpPr/>
                <p:nvPr/>
              </p:nvSpPr>
              <p:spPr>
                <a:xfrm>
                  <a:off x="10298522" y="2835806"/>
                  <a:ext cx="162213" cy="152031"/>
                </a:xfrm>
                <a:prstGeom prst="ellipse">
                  <a:avLst/>
                </a:prstGeom>
                <a:solidFill>
                  <a:srgbClr val="FF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993DE1F-E08A-EB58-85D7-469A99D6DFBB}"/>
                    </a:ext>
                  </a:extLst>
                </p:cNvPr>
                <p:cNvSpPr/>
                <p:nvPr/>
              </p:nvSpPr>
              <p:spPr>
                <a:xfrm>
                  <a:off x="10298522" y="3085764"/>
                  <a:ext cx="162213" cy="152031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0C790DF-9498-11EB-D626-62D3F08D90ED}"/>
                    </a:ext>
                  </a:extLst>
                </p:cNvPr>
                <p:cNvSpPr txBox="1"/>
                <p:nvPr/>
              </p:nvSpPr>
              <p:spPr>
                <a:xfrm>
                  <a:off x="10423157" y="3003965"/>
                  <a:ext cx="1306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None-core </a:t>
                  </a:r>
                  <a:r>
                    <a:rPr lang="de-DE" sz="1200" dirty="0" err="1"/>
                    <a:t>point</a:t>
                  </a:r>
                  <a:endParaRPr lang="de-DE" sz="1200" dirty="0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7E09921-2860-B7C2-FD89-2143DE753AB6}"/>
                    </a:ext>
                  </a:extLst>
                </p:cNvPr>
                <p:cNvGrpSpPr/>
                <p:nvPr/>
              </p:nvGrpSpPr>
              <p:grpSpPr>
                <a:xfrm>
                  <a:off x="10134226" y="2685564"/>
                  <a:ext cx="1632120" cy="1412091"/>
                  <a:chOff x="10134226" y="2685564"/>
                  <a:chExt cx="1632120" cy="1412091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5FE2433-8471-9157-489E-B4C40291DA6F}"/>
                      </a:ext>
                    </a:extLst>
                  </p:cNvPr>
                  <p:cNvSpPr/>
                  <p:nvPr/>
                </p:nvSpPr>
                <p:spPr>
                  <a:xfrm>
                    <a:off x="10134226" y="2685564"/>
                    <a:ext cx="1632120" cy="1412091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124FA31-FD68-ECE3-382F-607C6DFDA276}"/>
                      </a:ext>
                    </a:extLst>
                  </p:cNvPr>
                  <p:cNvSpPr/>
                  <p:nvPr/>
                </p:nvSpPr>
                <p:spPr>
                  <a:xfrm>
                    <a:off x="10298522" y="3335631"/>
                    <a:ext cx="162213" cy="152031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05CF04-EEE0-A5B4-0027-7BB8AC84DDD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157" y="3253832"/>
                    <a:ext cx="7364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200" dirty="0"/>
                      <a:t>Cluster1</a:t>
                    </a:r>
                  </a:p>
                </p:txBody>
              </p:sp>
            </p:grpSp>
          </p:grp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8BA28AF-D281-0D4C-6F95-99FD18B6C4E8}"/>
                </a:ext>
              </a:extLst>
            </p:cNvPr>
            <p:cNvSpPr/>
            <p:nvPr/>
          </p:nvSpPr>
          <p:spPr>
            <a:xfrm>
              <a:off x="10298522" y="3579756"/>
              <a:ext cx="162213" cy="1520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3D767A-D6BD-0CB7-9DB0-2FE9549184E4}"/>
                </a:ext>
              </a:extLst>
            </p:cNvPr>
            <p:cNvSpPr txBox="1"/>
            <p:nvPr/>
          </p:nvSpPr>
          <p:spPr>
            <a:xfrm>
              <a:off x="10423157" y="3497957"/>
              <a:ext cx="736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Cluster2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65B4DA72-B3B9-5A29-97AA-DCFBD5D960E2}"/>
              </a:ext>
            </a:extLst>
          </p:cNvPr>
          <p:cNvSpPr/>
          <p:nvPr/>
        </p:nvSpPr>
        <p:spPr>
          <a:xfrm>
            <a:off x="10298522" y="3820342"/>
            <a:ext cx="162213" cy="1520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84E7F-C8D5-DDD4-71B9-82D826CC5292}"/>
              </a:ext>
            </a:extLst>
          </p:cNvPr>
          <p:cNvSpPr txBox="1"/>
          <p:nvPr/>
        </p:nvSpPr>
        <p:spPr>
          <a:xfrm>
            <a:off x="10423157" y="373854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Outlier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934720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Hierarchical Clustering</a:t>
                </a:r>
                <a:endParaRPr lang="en-US" sz="16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Steps:</a:t>
                </a:r>
                <a:endParaRPr lang="en-US" sz="1600" dirty="0"/>
              </a:p>
              <a:p>
                <a:pPr marL="1600200" lvl="2" indent="-342900">
                  <a:buAutoNum type="arabicPeriod"/>
                </a:pPr>
                <a:r>
                  <a:rPr lang="en-US" b="1" dirty="0">
                    <a:latin typeface="Segoe UI Light"/>
                    <a:cs typeface="Segoe UI Light"/>
                  </a:rPr>
                  <a:t>Form a sub-cluster based on the highest similarity between the pair of data points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Once a sub-cluster is formed, decide how to compare the similarity between it with other data point(s) / sub-cluster(s)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new sub-cluster based on the highest similarity between the pair of data points / sub-clusters, until the threshold is reached</a:t>
                </a:r>
              </a:p>
              <a:p>
                <a:pPr marL="1600200" lvl="2" indent="-342900">
                  <a:buAutoNum type="arabicPeriod"/>
                </a:pPr>
                <a:endParaRPr lang="en-US" dirty="0">
                  <a:latin typeface="Segoe UI Light"/>
                  <a:cs typeface="Segoe UI Light"/>
                </a:endParaRPr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  <a:blipFill>
                <a:blip r:embed="rId2"/>
                <a:stretch>
                  <a:fillRect l="-226" t="-2556" b="-48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79106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5983AE-4CAE-A8F6-A06A-740128DFD888}"/>
                  </a:ext>
                </a:extLst>
              </p:cNvPr>
              <p:cNvSpPr txBox="1"/>
              <p:nvPr/>
            </p:nvSpPr>
            <p:spPr>
              <a:xfrm>
                <a:off x="4457700" y="3896499"/>
                <a:ext cx="4305300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Euclidean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distance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Manhattan </a:t>
                </a:r>
                <a:r>
                  <a:rPr lang="de-DE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distance</a:t>
                </a:r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5983AE-4CAE-A8F6-A06A-740128DF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3896499"/>
                <a:ext cx="4305300" cy="704745"/>
              </a:xfrm>
              <a:prstGeom prst="rect">
                <a:avLst/>
              </a:prstGeom>
              <a:blipFill>
                <a:blip r:embed="rId3"/>
                <a:stretch>
                  <a:fillRect l="-1132" r="-5658" b="-120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47131D-2F77-F45B-9A15-D1D5ACB55496}"/>
                  </a:ext>
                </a:extLst>
              </p:cNvPr>
              <p:cNvSpPr txBox="1"/>
              <p:nvPr/>
            </p:nvSpPr>
            <p:spPr>
              <a:xfrm>
                <a:off x="4534293" y="4814793"/>
                <a:ext cx="519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3.4409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3.5384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1.0630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0.4472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2.4839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0.9849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47131D-2F77-F45B-9A15-D1D5ACB55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3" y="4814793"/>
                <a:ext cx="5194169" cy="923330"/>
              </a:xfrm>
              <a:prstGeom prst="rect">
                <a:avLst/>
              </a:prstGeom>
              <a:blipFill>
                <a:blip r:embed="rId4"/>
                <a:stretch>
                  <a:fillRect t="-3311" r="-1761" b="-105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B30DEE0D-79A6-BADF-FF56-CFE7ED15F577}"/>
              </a:ext>
            </a:extLst>
          </p:cNvPr>
          <p:cNvSpPr/>
          <p:nvPr/>
        </p:nvSpPr>
        <p:spPr>
          <a:xfrm>
            <a:off x="4487157" y="5152586"/>
            <a:ext cx="1561707" cy="274948"/>
          </a:xfrm>
          <a:prstGeom prst="ellipse">
            <a:avLst/>
          </a:prstGeom>
          <a:noFill/>
          <a:ln w="28575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2FDF3CF0-AB04-E45F-0FB8-1803DBB5DA66}"/>
              </a:ext>
            </a:extLst>
          </p:cNvPr>
          <p:cNvSpPr/>
          <p:nvPr/>
        </p:nvSpPr>
        <p:spPr>
          <a:xfrm>
            <a:off x="4270342" y="4053347"/>
            <a:ext cx="235670" cy="169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0844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Hierarchical Clustering</a:t>
                </a:r>
                <a:endParaRPr lang="en-US" sz="16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Steps:</a:t>
                </a:r>
                <a:endParaRPr lang="en-US" sz="1600" dirty="0"/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sub-cluster based on the highest similarity between the pair of data points</a:t>
                </a:r>
              </a:p>
              <a:p>
                <a:pPr marL="1600200" lvl="2" indent="-342900">
                  <a:buAutoNum type="arabicPeriod"/>
                </a:pPr>
                <a:r>
                  <a:rPr lang="en-US" b="1" dirty="0">
                    <a:latin typeface="Segoe UI Light"/>
                    <a:cs typeface="Segoe UI Light"/>
                  </a:rPr>
                  <a:t>Once a sub-cluster is formed, decide how to compare the similarity between it with other data point(s) / sub-cluster(s)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new sub-cluster based on the highest similarity between the pair of data points / sub-clusters, until the threshold is reached</a:t>
                </a:r>
              </a:p>
              <a:p>
                <a:pPr marL="1600200" lvl="2" indent="-342900">
                  <a:buAutoNum type="arabicPeriod"/>
                </a:pPr>
                <a:endParaRPr lang="en-US" dirty="0">
                  <a:latin typeface="Segoe UI Light"/>
                  <a:cs typeface="Segoe UI Light"/>
                </a:endParaRPr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  <a:blipFill>
                <a:blip r:embed="rId2"/>
                <a:stretch>
                  <a:fillRect l="-226" t="-2556" b="-48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24198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7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7541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753A5-4A13-8BED-0183-967CD442349E}"/>
              </a:ext>
            </a:extLst>
          </p:cNvPr>
          <p:cNvSpPr txBox="1"/>
          <p:nvPr/>
        </p:nvSpPr>
        <p:spPr>
          <a:xfrm>
            <a:off x="4619134" y="3896499"/>
            <a:ext cx="5194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Similarity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measurement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between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sub-cluster and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other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/ sub-cluster: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Centroid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average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cluster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Single-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furthest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Complete-linkage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closest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604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/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7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7541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753A5-4A13-8BED-0183-967CD442349E}"/>
              </a:ext>
            </a:extLst>
          </p:cNvPr>
          <p:cNvSpPr txBox="1"/>
          <p:nvPr/>
        </p:nvSpPr>
        <p:spPr>
          <a:xfrm>
            <a:off x="4619134" y="3896499"/>
            <a:ext cx="5194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Similarity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measurement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between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sub-cluster and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other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/ sub-cluster: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Centroid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average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cluster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Single-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furthest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Complete-linkage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closest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73EAA9-3B4B-C56A-CF15-7B1651275DF9}"/>
              </a:ext>
            </a:extLst>
          </p:cNvPr>
          <p:cNvGrpSpPr/>
          <p:nvPr/>
        </p:nvGrpSpPr>
        <p:grpSpPr>
          <a:xfrm>
            <a:off x="4795365" y="1980302"/>
            <a:ext cx="2601269" cy="951676"/>
            <a:chOff x="890696" y="1980302"/>
            <a:chExt cx="2601269" cy="95167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478C8C9-4B1A-8FAD-481C-E87BEED4D64F}"/>
                </a:ext>
              </a:extLst>
            </p:cNvPr>
            <p:cNvSpPr/>
            <p:nvPr/>
          </p:nvSpPr>
          <p:spPr>
            <a:xfrm>
              <a:off x="1280512" y="206621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FBECDB3-86DF-8859-AE42-225113DF9D8F}"/>
                </a:ext>
              </a:extLst>
            </p:cNvPr>
            <p:cNvSpPr/>
            <p:nvPr/>
          </p:nvSpPr>
          <p:spPr>
            <a:xfrm>
              <a:off x="1520479" y="221528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4F2E90D-978A-CEF8-1A66-6B851FDAFB5C}"/>
                </a:ext>
              </a:extLst>
            </p:cNvPr>
            <p:cNvSpPr/>
            <p:nvPr/>
          </p:nvSpPr>
          <p:spPr>
            <a:xfrm>
              <a:off x="890696" y="230335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F4326E-960B-BE46-B609-75AE2CCFE34C}"/>
                </a:ext>
              </a:extLst>
            </p:cNvPr>
            <p:cNvSpPr/>
            <p:nvPr/>
          </p:nvSpPr>
          <p:spPr>
            <a:xfrm>
              <a:off x="1158561" y="223650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D974D24-FC77-EC65-CE0B-F81B6A7CF423}"/>
                </a:ext>
              </a:extLst>
            </p:cNvPr>
            <p:cNvSpPr/>
            <p:nvPr/>
          </p:nvSpPr>
          <p:spPr>
            <a:xfrm>
              <a:off x="1381433" y="246262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827F8D4-7B49-0F1E-2E6D-3D5A04272467}"/>
                </a:ext>
              </a:extLst>
            </p:cNvPr>
            <p:cNvSpPr/>
            <p:nvPr/>
          </p:nvSpPr>
          <p:spPr>
            <a:xfrm>
              <a:off x="2792780" y="225803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F227690-992B-2316-F5AA-61C9B0D8891C}"/>
                </a:ext>
              </a:extLst>
            </p:cNvPr>
            <p:cNvSpPr/>
            <p:nvPr/>
          </p:nvSpPr>
          <p:spPr>
            <a:xfrm>
              <a:off x="3213873" y="20205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8E4945-B7AF-10F9-9215-4A4FB8171F3F}"/>
                </a:ext>
              </a:extLst>
            </p:cNvPr>
            <p:cNvSpPr/>
            <p:nvPr/>
          </p:nvSpPr>
          <p:spPr>
            <a:xfrm>
              <a:off x="2841867" y="1980302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E5805D-D922-5C66-7295-3AF894C32721}"/>
                </a:ext>
              </a:extLst>
            </p:cNvPr>
            <p:cNvSpPr/>
            <p:nvPr/>
          </p:nvSpPr>
          <p:spPr>
            <a:xfrm>
              <a:off x="2600492" y="2187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FDBFD0B-3403-8548-09E4-84512B3D371B}"/>
                </a:ext>
              </a:extLst>
            </p:cNvPr>
            <p:cNvSpPr/>
            <p:nvPr/>
          </p:nvSpPr>
          <p:spPr>
            <a:xfrm>
              <a:off x="2030156" y="2649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54F5A84-8007-FEB5-F256-9958D2AA1DB9}"/>
                </a:ext>
              </a:extLst>
            </p:cNvPr>
            <p:cNvSpPr/>
            <p:nvPr/>
          </p:nvSpPr>
          <p:spPr>
            <a:xfrm>
              <a:off x="2947025" y="232320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CADA8E-B91A-BCB6-6CAC-E496A909DD30}"/>
                </a:ext>
              </a:extLst>
            </p:cNvPr>
            <p:cNvSpPr/>
            <p:nvPr/>
          </p:nvSpPr>
          <p:spPr>
            <a:xfrm>
              <a:off x="2470497" y="24143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B97242-5017-1F94-9E8E-FE807B459B97}"/>
              </a:ext>
            </a:extLst>
          </p:cNvPr>
          <p:cNvGrpSpPr/>
          <p:nvPr/>
        </p:nvGrpSpPr>
        <p:grpSpPr>
          <a:xfrm>
            <a:off x="8709516" y="1983096"/>
            <a:ext cx="2601269" cy="951676"/>
            <a:chOff x="890696" y="1980302"/>
            <a:chExt cx="2601269" cy="95167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5E13BF-76B1-4105-D0CE-50254D218C66}"/>
                </a:ext>
              </a:extLst>
            </p:cNvPr>
            <p:cNvSpPr/>
            <p:nvPr/>
          </p:nvSpPr>
          <p:spPr>
            <a:xfrm>
              <a:off x="1280512" y="206621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CE960BC-AC52-2178-0A55-0A3AE7A47FC0}"/>
                </a:ext>
              </a:extLst>
            </p:cNvPr>
            <p:cNvSpPr/>
            <p:nvPr/>
          </p:nvSpPr>
          <p:spPr>
            <a:xfrm>
              <a:off x="1520479" y="221528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528BC3-E563-8926-A17F-5A047C89B68C}"/>
                </a:ext>
              </a:extLst>
            </p:cNvPr>
            <p:cNvSpPr/>
            <p:nvPr/>
          </p:nvSpPr>
          <p:spPr>
            <a:xfrm>
              <a:off x="890696" y="230335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EA9C9B3-602D-D33C-2A3A-82030F1AF094}"/>
                </a:ext>
              </a:extLst>
            </p:cNvPr>
            <p:cNvSpPr/>
            <p:nvPr/>
          </p:nvSpPr>
          <p:spPr>
            <a:xfrm>
              <a:off x="1158561" y="223650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777333-1CD1-F43D-7CB4-C47F1E04A32E}"/>
                </a:ext>
              </a:extLst>
            </p:cNvPr>
            <p:cNvSpPr/>
            <p:nvPr/>
          </p:nvSpPr>
          <p:spPr>
            <a:xfrm>
              <a:off x="1381433" y="246262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38D05DF-A8C6-3940-5F8D-5A4E4297363A}"/>
                </a:ext>
              </a:extLst>
            </p:cNvPr>
            <p:cNvSpPr/>
            <p:nvPr/>
          </p:nvSpPr>
          <p:spPr>
            <a:xfrm>
              <a:off x="2792780" y="225803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0FB76A-EEF0-DADD-30BE-792929A94CD4}"/>
                </a:ext>
              </a:extLst>
            </p:cNvPr>
            <p:cNvSpPr/>
            <p:nvPr/>
          </p:nvSpPr>
          <p:spPr>
            <a:xfrm>
              <a:off x="3213873" y="20205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FC2299-F1F4-DFA6-1532-8EEAC94E19A2}"/>
                </a:ext>
              </a:extLst>
            </p:cNvPr>
            <p:cNvSpPr/>
            <p:nvPr/>
          </p:nvSpPr>
          <p:spPr>
            <a:xfrm>
              <a:off x="2841867" y="1980302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44C5C63-4429-D44C-5CC4-E151BEAC2D81}"/>
                </a:ext>
              </a:extLst>
            </p:cNvPr>
            <p:cNvSpPr/>
            <p:nvPr/>
          </p:nvSpPr>
          <p:spPr>
            <a:xfrm>
              <a:off x="2600492" y="2187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2B9F1DA-53E1-6352-3D21-231D4AA8F15D}"/>
                </a:ext>
              </a:extLst>
            </p:cNvPr>
            <p:cNvSpPr/>
            <p:nvPr/>
          </p:nvSpPr>
          <p:spPr>
            <a:xfrm>
              <a:off x="2030156" y="2649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77C2BCC-8C7B-DC6E-6AE6-3C1BFECDC554}"/>
                </a:ext>
              </a:extLst>
            </p:cNvPr>
            <p:cNvSpPr/>
            <p:nvPr/>
          </p:nvSpPr>
          <p:spPr>
            <a:xfrm>
              <a:off x="2947025" y="232320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0FAA1A6-C49A-3472-E1B5-D9F5962344BF}"/>
                </a:ext>
              </a:extLst>
            </p:cNvPr>
            <p:cNvSpPr/>
            <p:nvPr/>
          </p:nvSpPr>
          <p:spPr>
            <a:xfrm>
              <a:off x="2470497" y="24143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6B4418-7F94-6E4F-C368-C5632E419551}"/>
              </a:ext>
            </a:extLst>
          </p:cNvPr>
          <p:cNvGrpSpPr/>
          <p:nvPr/>
        </p:nvGrpSpPr>
        <p:grpSpPr>
          <a:xfrm>
            <a:off x="774135" y="1986783"/>
            <a:ext cx="2601269" cy="951676"/>
            <a:chOff x="890696" y="1980302"/>
            <a:chExt cx="2601269" cy="95167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B709B8C-7B38-F040-AD08-B72016AA2F6B}"/>
                </a:ext>
              </a:extLst>
            </p:cNvPr>
            <p:cNvSpPr/>
            <p:nvPr/>
          </p:nvSpPr>
          <p:spPr>
            <a:xfrm>
              <a:off x="1280512" y="206621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045C035-264E-6BFB-27A2-1275EC3883E0}"/>
                </a:ext>
              </a:extLst>
            </p:cNvPr>
            <p:cNvSpPr/>
            <p:nvPr/>
          </p:nvSpPr>
          <p:spPr>
            <a:xfrm>
              <a:off x="1520479" y="2215287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E2361FB-A816-CA3D-A7FD-F48CAC0F9E43}"/>
                </a:ext>
              </a:extLst>
            </p:cNvPr>
            <p:cNvSpPr/>
            <p:nvPr/>
          </p:nvSpPr>
          <p:spPr>
            <a:xfrm>
              <a:off x="890696" y="2303358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F3DA2CB-E7F3-0142-7966-9E059D852D7E}"/>
                </a:ext>
              </a:extLst>
            </p:cNvPr>
            <p:cNvSpPr/>
            <p:nvPr/>
          </p:nvSpPr>
          <p:spPr>
            <a:xfrm>
              <a:off x="1158561" y="2236504"/>
              <a:ext cx="278092" cy="28279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2CD63B3-FBAE-670A-7228-8CCDC1883AEB}"/>
                </a:ext>
              </a:extLst>
            </p:cNvPr>
            <p:cNvSpPr/>
            <p:nvPr/>
          </p:nvSpPr>
          <p:spPr>
            <a:xfrm>
              <a:off x="1381433" y="2462621"/>
              <a:ext cx="278092" cy="28279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072EE9F-2CA8-9E48-C3CA-8D0441A9A124}"/>
                </a:ext>
              </a:extLst>
            </p:cNvPr>
            <p:cNvSpPr/>
            <p:nvPr/>
          </p:nvSpPr>
          <p:spPr>
            <a:xfrm>
              <a:off x="2792780" y="2258038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C38FB1E-851A-7755-3118-5D80CB866CE2}"/>
                </a:ext>
              </a:extLst>
            </p:cNvPr>
            <p:cNvSpPr/>
            <p:nvPr/>
          </p:nvSpPr>
          <p:spPr>
            <a:xfrm>
              <a:off x="3213873" y="2020561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47FE9E-9013-5C75-C17A-3A030DA8DD4E}"/>
                </a:ext>
              </a:extLst>
            </p:cNvPr>
            <p:cNvSpPr/>
            <p:nvPr/>
          </p:nvSpPr>
          <p:spPr>
            <a:xfrm>
              <a:off x="2841867" y="1980302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B658B51-8F5A-4289-ECE3-8C209CD097B4}"/>
                </a:ext>
              </a:extLst>
            </p:cNvPr>
            <p:cNvSpPr/>
            <p:nvPr/>
          </p:nvSpPr>
          <p:spPr>
            <a:xfrm>
              <a:off x="2600492" y="218788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876A46B-DD55-A11A-94DD-E312FB7E784F}"/>
                </a:ext>
              </a:extLst>
            </p:cNvPr>
            <p:cNvSpPr/>
            <p:nvPr/>
          </p:nvSpPr>
          <p:spPr>
            <a:xfrm>
              <a:off x="2030156" y="2649181"/>
              <a:ext cx="278092" cy="28279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8C5060B-17CB-FDE6-DF47-512863060943}"/>
                </a:ext>
              </a:extLst>
            </p:cNvPr>
            <p:cNvSpPr/>
            <p:nvPr/>
          </p:nvSpPr>
          <p:spPr>
            <a:xfrm>
              <a:off x="2947025" y="2323205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E2C38DC-82C6-A74C-EF19-D4480F652E1B}"/>
                </a:ext>
              </a:extLst>
            </p:cNvPr>
            <p:cNvSpPr/>
            <p:nvPr/>
          </p:nvSpPr>
          <p:spPr>
            <a:xfrm>
              <a:off x="2470497" y="2414309"/>
              <a:ext cx="278092" cy="282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Cross 7">
            <a:extLst>
              <a:ext uri="{FF2B5EF4-FFF2-40B4-BE49-F238E27FC236}">
                <a16:creationId xmlns:a16="http://schemas.microsoft.com/office/drawing/2014/main" id="{5DE694E4-2EB6-C787-718C-EC6445EA6AB4}"/>
              </a:ext>
            </a:extLst>
          </p:cNvPr>
          <p:cNvSpPr/>
          <p:nvPr/>
        </p:nvSpPr>
        <p:spPr>
          <a:xfrm rot="2686437">
            <a:off x="1203256" y="2298456"/>
            <a:ext cx="235670" cy="223887"/>
          </a:xfrm>
          <a:prstGeom prst="plus">
            <a:avLst>
              <a:gd name="adj" fmla="val 4214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B6CC628-2E69-EABA-7938-B0D4DDED5588}"/>
              </a:ext>
            </a:extLst>
          </p:cNvPr>
          <p:cNvSpPr/>
          <p:nvPr/>
        </p:nvSpPr>
        <p:spPr>
          <a:xfrm rot="2686437">
            <a:off x="2749158" y="2201880"/>
            <a:ext cx="235670" cy="223887"/>
          </a:xfrm>
          <a:prstGeom prst="plus">
            <a:avLst>
              <a:gd name="adj" fmla="val 4214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Arrow: Up-Down 105">
            <a:extLst>
              <a:ext uri="{FF2B5EF4-FFF2-40B4-BE49-F238E27FC236}">
                <a16:creationId xmlns:a16="http://schemas.microsoft.com/office/drawing/2014/main" id="{6B5EEF93-E00B-88BD-625B-EF4102CCE176}"/>
              </a:ext>
            </a:extLst>
          </p:cNvPr>
          <p:cNvSpPr/>
          <p:nvPr/>
        </p:nvSpPr>
        <p:spPr>
          <a:xfrm rot="18036391">
            <a:off x="1648682" y="2158951"/>
            <a:ext cx="80001" cy="882169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Arrow: Up-Down 106">
            <a:extLst>
              <a:ext uri="{FF2B5EF4-FFF2-40B4-BE49-F238E27FC236}">
                <a16:creationId xmlns:a16="http://schemas.microsoft.com/office/drawing/2014/main" id="{C37680DE-66EF-C2DF-920C-C543E4EBBB5A}"/>
              </a:ext>
            </a:extLst>
          </p:cNvPr>
          <p:cNvSpPr/>
          <p:nvPr/>
        </p:nvSpPr>
        <p:spPr>
          <a:xfrm rot="14295744">
            <a:off x="2433876" y="2060476"/>
            <a:ext cx="65359" cy="999628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Arrow: Up-Down 107">
            <a:extLst>
              <a:ext uri="{FF2B5EF4-FFF2-40B4-BE49-F238E27FC236}">
                <a16:creationId xmlns:a16="http://schemas.microsoft.com/office/drawing/2014/main" id="{A598AF11-9DC5-464F-36E4-7E384619111D}"/>
              </a:ext>
            </a:extLst>
          </p:cNvPr>
          <p:cNvSpPr/>
          <p:nvPr/>
        </p:nvSpPr>
        <p:spPr>
          <a:xfrm rot="14496042">
            <a:off x="6260665" y="2422497"/>
            <a:ext cx="60951" cy="521941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Arrow: Up-Down 108">
            <a:extLst>
              <a:ext uri="{FF2B5EF4-FFF2-40B4-BE49-F238E27FC236}">
                <a16:creationId xmlns:a16="http://schemas.microsoft.com/office/drawing/2014/main" id="{09F4F819-6CA3-8C8A-4DB2-A3B6D5BB14EF}"/>
              </a:ext>
            </a:extLst>
          </p:cNvPr>
          <p:cNvSpPr/>
          <p:nvPr/>
        </p:nvSpPr>
        <p:spPr>
          <a:xfrm rot="17251145">
            <a:off x="5702756" y="2339490"/>
            <a:ext cx="69281" cy="718913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Arrow: Up-Down 109">
            <a:extLst>
              <a:ext uri="{FF2B5EF4-FFF2-40B4-BE49-F238E27FC236}">
                <a16:creationId xmlns:a16="http://schemas.microsoft.com/office/drawing/2014/main" id="{8184A85C-8F49-2761-F8F3-5567A1C26262}"/>
              </a:ext>
            </a:extLst>
          </p:cNvPr>
          <p:cNvSpPr/>
          <p:nvPr/>
        </p:nvSpPr>
        <p:spPr>
          <a:xfrm rot="17214349">
            <a:off x="9379895" y="2003258"/>
            <a:ext cx="74594" cy="1225347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Arrow: Up-Down 110">
            <a:extLst>
              <a:ext uri="{FF2B5EF4-FFF2-40B4-BE49-F238E27FC236}">
                <a16:creationId xmlns:a16="http://schemas.microsoft.com/office/drawing/2014/main" id="{2DE3B890-73CB-F69D-4C1B-0135AB2D676D}"/>
              </a:ext>
            </a:extLst>
          </p:cNvPr>
          <p:cNvSpPr/>
          <p:nvPr/>
        </p:nvSpPr>
        <p:spPr>
          <a:xfrm rot="14496042">
            <a:off x="10556070" y="1793463"/>
            <a:ext cx="60462" cy="1367865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ACD4D-A065-7542-010D-FD57F07CCA6B}"/>
              </a:ext>
            </a:extLst>
          </p:cNvPr>
          <p:cNvSpPr txBox="1"/>
          <p:nvPr/>
        </p:nvSpPr>
        <p:spPr>
          <a:xfrm>
            <a:off x="1442043" y="3233270"/>
            <a:ext cx="10032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Centroid</a:t>
            </a: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Single-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linkage</a:t>
            </a:r>
            <a:r>
              <a:rPr lang="de-DE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		     </a:t>
            </a:r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Complete-linkage</a:t>
            </a:r>
            <a:endParaRPr lang="de-DE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629B0BB-0DD6-31F9-EE68-8499E0D756D0}"/>
              </a:ext>
            </a:extLst>
          </p:cNvPr>
          <p:cNvSpPr/>
          <p:nvPr/>
        </p:nvSpPr>
        <p:spPr>
          <a:xfrm>
            <a:off x="4935899" y="4472175"/>
            <a:ext cx="3415621" cy="32597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0637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1905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Hierarchical Clustering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sub-cluster based on the highest similarity between the pair of data points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Once a sub-cluster is formed, decide how to compare the similarity between it with other data point(s) / sub-cluster(s)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new sub-cluster based on the highest similarity between the pair of data points / sub-clusters, until the threshold is reached</a:t>
            </a:r>
            <a:endParaRPr lang="en-US" dirty="0">
              <a:latin typeface="Segoe UI Light"/>
              <a:cs typeface="Segoe UI Light"/>
            </a:endParaRPr>
          </a:p>
          <a:p>
            <a:pPr marL="12573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10118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1.4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7541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/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3.4828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2.4839 	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1.0000	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blipFill>
                <a:blip r:embed="rId2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14E3025-0B8B-2CFF-6FC9-B8C68C288D4C}"/>
              </a:ext>
            </a:extLst>
          </p:cNvPr>
          <p:cNvSpPr/>
          <p:nvPr/>
        </p:nvSpPr>
        <p:spPr>
          <a:xfrm>
            <a:off x="4487157" y="5152586"/>
            <a:ext cx="1561707" cy="274948"/>
          </a:xfrm>
          <a:prstGeom prst="ellipse">
            <a:avLst/>
          </a:prstGeom>
          <a:noFill/>
          <a:ln w="28575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5941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1905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Hierarchical Clustering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/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Form a sub-cluster based on the highest similarity between the pair of data points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Once a sub-cluster is formed, decide how to compare the similarity between it with other data point(s) / sub-cluster(s)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Form a new sub-cluster based on the highest similarity between the pair of data points / sub-clusters, until the threshold is reached</a:t>
            </a:r>
            <a:endParaRPr lang="en-US" dirty="0">
              <a:latin typeface="Segoe UI Light"/>
              <a:cs typeface="Segoe UI Light"/>
            </a:endParaRPr>
          </a:p>
          <a:p>
            <a:pPr marL="12573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14931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Sub-cluster1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1.4</a:t>
                      </a:r>
                    </a:p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1410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FA0C5-C15F-1A2C-DAB8-0FC04458FF7C}"/>
              </a:ext>
            </a:extLst>
          </p:cNvPr>
          <p:cNvSpPr/>
          <p:nvPr/>
        </p:nvSpPr>
        <p:spPr>
          <a:xfrm>
            <a:off x="691376" y="4260916"/>
            <a:ext cx="3315015" cy="111689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/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3.4828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 2.4839 	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1.0000	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FB60E-2AE2-9656-758A-281887B04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3" y="4814793"/>
                <a:ext cx="5194169" cy="646331"/>
              </a:xfrm>
              <a:prstGeom prst="rect">
                <a:avLst/>
              </a:prstGeom>
              <a:blipFill>
                <a:blip r:embed="rId2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14E3025-0B8B-2CFF-6FC9-B8C68C288D4C}"/>
              </a:ext>
            </a:extLst>
          </p:cNvPr>
          <p:cNvSpPr/>
          <p:nvPr/>
        </p:nvSpPr>
        <p:spPr>
          <a:xfrm>
            <a:off x="4487157" y="5152586"/>
            <a:ext cx="1561707" cy="274948"/>
          </a:xfrm>
          <a:prstGeom prst="ellipse">
            <a:avLst/>
          </a:prstGeom>
          <a:noFill/>
          <a:ln w="28575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4628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Hierarchical Clustering</a:t>
                </a:r>
                <a:endParaRPr lang="en-US" sz="16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Steps:</a:t>
                </a:r>
                <a:endParaRPr lang="en-US" sz="1600" dirty="0"/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sub-cluster based on the highest similarity between the pair of data points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Once a sub-cluster is formed, decide how to compare the similarity between it with other data point(s) / sub-cluster(s)</a:t>
                </a:r>
              </a:p>
              <a:p>
                <a:pPr marL="1600200" lvl="2" indent="-342900">
                  <a:buAutoNum type="arabicPeriod"/>
                </a:pPr>
                <a:r>
                  <a:rPr lang="en-US" dirty="0">
                    <a:latin typeface="Segoe UI Light"/>
                    <a:cs typeface="Segoe UI Light"/>
                  </a:rPr>
                  <a:t>Form a new sub-cluster based on the highest similarity between the pair of data points / sub-clusters, until the threshold is reached</a:t>
                </a:r>
              </a:p>
              <a:p>
                <a:pPr marL="1600200" lvl="2" indent="-342900">
                  <a:buAutoNum type="arabicPeriod"/>
                </a:pPr>
                <a:endParaRPr lang="en-US" dirty="0">
                  <a:latin typeface="Segoe UI Light"/>
                  <a:cs typeface="Segoe UI Light"/>
                </a:endParaRPr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485900"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24000"/>
                <a:ext cx="10783229" cy="1905000"/>
              </a:xfrm>
              <a:blipFill>
                <a:blip r:embed="rId2"/>
                <a:stretch>
                  <a:fillRect l="-226" t="-2556" b="-482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Hierarchical Clustering Algorithm</a:t>
            </a:r>
            <a:endParaRPr lang="en-US" sz="3200" dirty="0"/>
          </a:p>
        </p:txBody>
      </p:sp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0544817B-60A8-26C6-FB69-B5E7ABFD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95329"/>
              </p:ext>
            </p:extLst>
          </p:nvPr>
        </p:nvGraphicFramePr>
        <p:xfrm>
          <a:off x="691377" y="3896499"/>
          <a:ext cx="33150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76">
                  <a:extLst>
                    <a:ext uri="{9D8B030D-6E8A-4147-A177-3AD203B41FA5}">
                      <a16:colId xmlns:a16="http://schemas.microsoft.com/office/drawing/2014/main" val="3949932444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968369601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2381262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6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1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Point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18836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F5DD7-B93C-422C-A6A3-50277BC3503B}"/>
              </a:ext>
            </a:extLst>
          </p:cNvPr>
          <p:cNvCxnSpPr/>
          <p:nvPr/>
        </p:nvCxnSpPr>
        <p:spPr>
          <a:xfrm>
            <a:off x="4185501" y="4458878"/>
            <a:ext cx="6975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F96C45-5EC3-5D9D-F194-E2E0F8F37BC2}"/>
              </a:ext>
            </a:extLst>
          </p:cNvPr>
          <p:cNvCxnSpPr/>
          <p:nvPr/>
        </p:nvCxnSpPr>
        <p:spPr>
          <a:xfrm>
            <a:off x="4185501" y="4816112"/>
            <a:ext cx="6975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A8274C-6207-328E-8DF2-4516278DA12C}"/>
              </a:ext>
            </a:extLst>
          </p:cNvPr>
          <p:cNvCxnSpPr>
            <a:cxnSpLocks/>
          </p:cNvCxnSpPr>
          <p:nvPr/>
        </p:nvCxnSpPr>
        <p:spPr>
          <a:xfrm>
            <a:off x="4872925" y="4458878"/>
            <a:ext cx="0" cy="3572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6BC9B-5A96-7E68-0214-E1164D34195E}"/>
              </a:ext>
            </a:extLst>
          </p:cNvPr>
          <p:cNvCxnSpPr>
            <a:cxnSpLocks/>
          </p:cNvCxnSpPr>
          <p:nvPr/>
        </p:nvCxnSpPr>
        <p:spPr>
          <a:xfrm>
            <a:off x="4167721" y="5198526"/>
            <a:ext cx="158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53C440-81C7-F007-2D76-4FD31538BC9F}"/>
              </a:ext>
            </a:extLst>
          </p:cNvPr>
          <p:cNvCxnSpPr>
            <a:cxnSpLocks/>
          </p:cNvCxnSpPr>
          <p:nvPr/>
        </p:nvCxnSpPr>
        <p:spPr>
          <a:xfrm>
            <a:off x="5730733" y="4632960"/>
            <a:ext cx="0" cy="5655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BAC40-C3CD-E96B-80CE-4F43BABD8EEF}"/>
              </a:ext>
            </a:extLst>
          </p:cNvPr>
          <p:cNvCxnSpPr>
            <a:cxnSpLocks/>
          </p:cNvCxnSpPr>
          <p:nvPr/>
        </p:nvCxnSpPr>
        <p:spPr>
          <a:xfrm>
            <a:off x="4872925" y="4632960"/>
            <a:ext cx="8695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07D239-9617-A40C-B8B6-314C98AC916E}"/>
              </a:ext>
            </a:extLst>
          </p:cNvPr>
          <p:cNvCxnSpPr>
            <a:cxnSpLocks/>
          </p:cNvCxnSpPr>
          <p:nvPr/>
        </p:nvCxnSpPr>
        <p:spPr>
          <a:xfrm>
            <a:off x="4167721" y="5556666"/>
            <a:ext cx="47121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3C8973-9C1A-71C9-78C9-25174C0E7D70}"/>
              </a:ext>
            </a:extLst>
          </p:cNvPr>
          <p:cNvCxnSpPr>
            <a:cxnSpLocks/>
          </p:cNvCxnSpPr>
          <p:nvPr/>
        </p:nvCxnSpPr>
        <p:spPr>
          <a:xfrm>
            <a:off x="5730733" y="4916586"/>
            <a:ext cx="31541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21ED1E-39A3-06A1-CE33-77230ECBA249}"/>
              </a:ext>
            </a:extLst>
          </p:cNvPr>
          <p:cNvCxnSpPr>
            <a:cxnSpLocks/>
          </p:cNvCxnSpPr>
          <p:nvPr/>
        </p:nvCxnSpPr>
        <p:spPr>
          <a:xfrm>
            <a:off x="8874760" y="4910663"/>
            <a:ext cx="0" cy="6460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626BFB-D8A3-F7E9-DCE5-9615B9B70B7D}"/>
              </a:ext>
            </a:extLst>
          </p:cNvPr>
          <p:cNvSpPr txBox="1"/>
          <p:nvPr/>
        </p:nvSpPr>
        <p:spPr>
          <a:xfrm>
            <a:off x="6306454" y="3922038"/>
            <a:ext cx="51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Dendrogram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</a:p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hight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branches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indicates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similarity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33312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 err="1">
                <a:latin typeface="Segoe UI Semibold"/>
                <a:cs typeface="Segoe UI Semibold"/>
              </a:rPr>
              <a:t>Clustering</a:t>
            </a:r>
            <a:r>
              <a:rPr lang="en-US" sz="3200" dirty="0">
                <a:latin typeface="Segoe UI Semibold"/>
                <a:cs typeface="Segoe UI Semibold"/>
              </a:rPr>
              <a:t> Algorithms Comparison</a:t>
            </a:r>
            <a:endParaRPr lang="en-US" sz="3200" dirty="0"/>
          </a:p>
        </p:txBody>
      </p:sp>
      <p:sp>
        <p:nvSpPr>
          <p:cNvPr id="33" name="AutoShape 2" descr="comparison of different clustering algorithm ">
            <a:extLst>
              <a:ext uri="{FF2B5EF4-FFF2-40B4-BE49-F238E27FC236}">
                <a16:creationId xmlns:a16="http://schemas.microsoft.com/office/drawing/2014/main" id="{4373839A-BFFF-8709-6781-573B5CB0D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786F6D9-B4E0-2211-456D-D7F8553A58F3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1922283"/>
          <a:ext cx="107832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807">
                  <a:extLst>
                    <a:ext uri="{9D8B030D-6E8A-4147-A177-3AD203B41FA5}">
                      <a16:colId xmlns:a16="http://schemas.microsoft.com/office/drawing/2014/main" val="1734922722"/>
                    </a:ext>
                  </a:extLst>
                </a:gridCol>
                <a:gridCol w="2695807">
                  <a:extLst>
                    <a:ext uri="{9D8B030D-6E8A-4147-A177-3AD203B41FA5}">
                      <a16:colId xmlns:a16="http://schemas.microsoft.com/office/drawing/2014/main" val="3203876406"/>
                    </a:ext>
                  </a:extLst>
                </a:gridCol>
                <a:gridCol w="2695807">
                  <a:extLst>
                    <a:ext uri="{9D8B030D-6E8A-4147-A177-3AD203B41FA5}">
                      <a16:colId xmlns:a16="http://schemas.microsoft.com/office/drawing/2014/main" val="3598880216"/>
                    </a:ext>
                  </a:extLst>
                </a:gridCol>
                <a:gridCol w="2695807">
                  <a:extLst>
                    <a:ext uri="{9D8B030D-6E8A-4147-A177-3AD203B41FA5}">
                      <a16:colId xmlns:a16="http://schemas.microsoft.com/office/drawing/2014/main" val="4222495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Criteria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K-</a:t>
                      </a:r>
                      <a:r>
                        <a:rPr lang="de-DE" dirty="0" err="1"/>
                        <a:t>means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Hierarchal</a:t>
                      </a:r>
                      <a:r>
                        <a:rPr lang="de-DE" dirty="0"/>
                        <a:t>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5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Initial </a:t>
                      </a:r>
                      <a:r>
                        <a:rPr lang="de-DE" dirty="0" err="1"/>
                        <a:t>Condition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8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Termination </a:t>
                      </a:r>
                      <a:r>
                        <a:rPr lang="de-DE" dirty="0" err="1"/>
                        <a:t>Condition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Precise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Precise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 </a:t>
                      </a:r>
                      <a:r>
                        <a:rPr lang="de-DE" dirty="0" err="1"/>
                        <a:t>precise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4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Numeric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Numeric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arbitrary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Shape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Convex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Arbitrary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Arbitrary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3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Handeling</a:t>
                      </a:r>
                      <a:r>
                        <a:rPr lang="de-DE" dirty="0"/>
                        <a:t> Dynamic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6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Influence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Not </a:t>
                      </a:r>
                      <a:r>
                        <a:rPr lang="de-DE" dirty="0" err="1"/>
                        <a:t>much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87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073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lvl="1" indent="0"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Motivation &amp; Application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E1FEDC-8255-B642-339E-04DE7C851374}"/>
              </a:ext>
            </a:extLst>
          </p:cNvPr>
          <p:cNvGrpSpPr/>
          <p:nvPr/>
        </p:nvGrpSpPr>
        <p:grpSpPr>
          <a:xfrm>
            <a:off x="6347383" y="1770483"/>
            <a:ext cx="5134307" cy="4239791"/>
            <a:chOff x="51496" y="1083668"/>
            <a:chExt cx="2996504" cy="15477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3A5E08-9C8B-12DE-0094-FB6FFD394946}"/>
                </a:ext>
              </a:extLst>
            </p:cNvPr>
            <p:cNvSpPr/>
            <p:nvPr/>
          </p:nvSpPr>
          <p:spPr>
            <a:xfrm>
              <a:off x="51497" y="1083668"/>
              <a:ext cx="2996503" cy="1547789"/>
            </a:xfrm>
            <a:prstGeom prst="rect">
              <a:avLst/>
            </a:prstGeom>
            <a:solidFill>
              <a:srgbClr val="FF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Unsupervised learning can discover </a:t>
              </a:r>
              <a:r>
                <a:rPr lang="en-US" dirty="0">
                  <a:solidFill>
                    <a:srgbClr val="525252"/>
                  </a:solidFill>
                  <a:latin typeface="IBM Plex Sans" panose="020B0604020202020204" pitchFamily="34" charset="0"/>
                </a:rPr>
                <a:t>hidden patterns without labels. It is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thus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easier </a:t>
              </a:r>
              <a:r>
                <a:rPr lang="en-US" b="1" i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or  less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costly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for analyzing complex problems compared to supervised learning.</a:t>
              </a: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Sample applications: 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data analysis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cross-selling strategies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recomme</a:t>
              </a:r>
              <a:r>
                <a:rPr lang="en-US" dirty="0">
                  <a:solidFill>
                    <a:srgbClr val="525252"/>
                  </a:solidFill>
                  <a:latin typeface="IBM Plex Sans" panose="020B0604020202020204" pitchFamily="34" charset="0"/>
                </a:rPr>
                <a:t>nder systems</a:t>
              </a: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customer segmentation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marketing campaign</a:t>
              </a:r>
            </a:p>
            <a:p>
              <a:pPr marL="720090" lvl="1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and image recognition.</a:t>
              </a:r>
              <a:endParaRPr lang="de-DE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D49FD3-1E43-4096-237C-1A95F9C9EC1A}"/>
                </a:ext>
              </a:extLst>
            </p:cNvPr>
            <p:cNvSpPr/>
            <p:nvPr/>
          </p:nvSpPr>
          <p:spPr>
            <a:xfrm>
              <a:off x="51496" y="1084847"/>
              <a:ext cx="2996503" cy="195620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effectLst/>
                  <a:latin typeface="IBM Plex Sans" panose="020B0604020202020204" pitchFamily="34" charset="0"/>
                </a:rPr>
                <a:t>Motivation and Application</a:t>
              </a:r>
              <a:endParaRPr lang="de-DE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CDBD02-837B-729F-44F5-6813F77E11F6}"/>
              </a:ext>
            </a:extLst>
          </p:cNvPr>
          <p:cNvGrpSpPr/>
          <p:nvPr/>
        </p:nvGrpSpPr>
        <p:grpSpPr>
          <a:xfrm>
            <a:off x="717395" y="1770484"/>
            <a:ext cx="5043739" cy="4239790"/>
            <a:chOff x="412466" y="1083668"/>
            <a:chExt cx="2592620" cy="12070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38D33-DB76-ACF5-5F9D-08198088035B}"/>
                </a:ext>
              </a:extLst>
            </p:cNvPr>
            <p:cNvSpPr/>
            <p:nvPr/>
          </p:nvSpPr>
          <p:spPr>
            <a:xfrm>
              <a:off x="412466" y="1083668"/>
              <a:ext cx="2590800" cy="1207077"/>
            </a:xfrm>
            <a:prstGeom prst="rect">
              <a:avLst/>
            </a:prstGeom>
            <a:solidFill>
              <a:srgbClr val="FF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Unsupervised learning uses machine learning algorithms to analyze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unlabeled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 datasets by</a:t>
              </a:r>
              <a:r>
                <a:rPr lang="de-DE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discovering </a:t>
              </a:r>
              <a:r>
                <a:rPr lang="en-US" b="1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hidden patterns </a:t>
              </a:r>
              <a:r>
                <a:rPr lang="en-US" b="0" i="0" dirty="0">
                  <a:solidFill>
                    <a:srgbClr val="525252"/>
                  </a:solidFill>
                  <a:effectLst/>
                  <a:latin typeface="IBM Plex Sans" panose="020B0604020202020204" pitchFamily="34" charset="0"/>
                </a:rPr>
                <a:t>or data clusters without having any external guidance. </a:t>
              </a: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25252"/>
                </a:solidFill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25252"/>
                </a:solidFill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b="0" i="0" dirty="0">
                <a:solidFill>
                  <a:srgbClr val="525252"/>
                </a:solidFill>
                <a:effectLst/>
                <a:latin typeface="IBM Plex Sans" panose="020B0604020202020204" pitchFamily="34" charset="0"/>
              </a:endParaRPr>
            </a:p>
            <a:p>
              <a:pPr marL="262890" indent="-1714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525252"/>
                </a:solidFill>
                <a:latin typeface="IBM Plex Sans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BBE8F-3219-E93D-3C93-104FC2C2BD02}"/>
                </a:ext>
              </a:extLst>
            </p:cNvPr>
            <p:cNvSpPr/>
            <p:nvPr/>
          </p:nvSpPr>
          <p:spPr>
            <a:xfrm>
              <a:off x="417929" y="1083668"/>
              <a:ext cx="2587157" cy="158523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What is Unsupervised Learning</a:t>
              </a:r>
              <a:endParaRPr lang="de-D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5236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 err="1">
                <a:latin typeface="Segoe UI Semibold"/>
                <a:cs typeface="Segoe UI Semibold"/>
              </a:rPr>
              <a:t>Clustering</a:t>
            </a:r>
            <a:r>
              <a:rPr lang="en-US" sz="3200" dirty="0">
                <a:latin typeface="Segoe UI Semibold"/>
                <a:cs typeface="Segoe UI Semibold"/>
              </a:rPr>
              <a:t> Algorithms Comparison</a:t>
            </a:r>
            <a:endParaRPr lang="en-US" sz="3200" dirty="0"/>
          </a:p>
        </p:txBody>
      </p:sp>
      <p:pic>
        <p:nvPicPr>
          <p:cNvPr id="1026" name="Picture 2" descr="2.3. Clustering — scikit-learn 1.1.1 documentation">
            <a:extLst>
              <a:ext uri="{FF2B5EF4-FFF2-40B4-BE49-F238E27FC236}">
                <a16:creationId xmlns:a16="http://schemas.microsoft.com/office/drawing/2014/main" id="{ECE420FC-A273-ACAA-D161-34FCBE49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86" y="1524000"/>
            <a:ext cx="7052627" cy="436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72075-3847-F095-2B28-422AB9A52FFB}"/>
              </a:ext>
            </a:extLst>
          </p:cNvPr>
          <p:cNvSpPr txBox="1"/>
          <p:nvPr/>
        </p:nvSpPr>
        <p:spPr>
          <a:xfrm>
            <a:off x="4249981" y="5902026"/>
            <a:ext cx="3692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Source: https://scikit-learn.org/stable/modules/clustering.html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104068785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10305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One of the original algorithms for building association rules, which can be thought of as an if-then relationship </a:t>
            </a:r>
          </a:p>
          <a:p>
            <a:pPr lvl="1" indent="0">
              <a:buNone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One of the popular applications: Market Basket Analysis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pic>
        <p:nvPicPr>
          <p:cNvPr id="8" name="Graphic 7" descr="Laptop outline">
            <a:extLst>
              <a:ext uri="{FF2B5EF4-FFF2-40B4-BE49-F238E27FC236}">
                <a16:creationId xmlns:a16="http://schemas.microsoft.com/office/drawing/2014/main" id="{C28F963E-BF8E-F6F7-22E7-DDB074F47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656" y="3853214"/>
            <a:ext cx="914400" cy="914400"/>
          </a:xfrm>
          <a:prstGeom prst="rect">
            <a:avLst/>
          </a:prstGeom>
        </p:spPr>
      </p:pic>
      <p:pic>
        <p:nvPicPr>
          <p:cNvPr id="10" name="Graphic 9" descr="Briefcase with solid fill">
            <a:extLst>
              <a:ext uri="{FF2B5EF4-FFF2-40B4-BE49-F238E27FC236}">
                <a16:creationId xmlns:a16="http://schemas.microsoft.com/office/drawing/2014/main" id="{6A67E33E-26C7-5F4F-B7A8-D84F4E2E9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256" y="4574971"/>
            <a:ext cx="914400" cy="914400"/>
          </a:xfrm>
          <a:prstGeom prst="rect">
            <a:avLst/>
          </a:prstGeom>
        </p:spPr>
      </p:pic>
      <p:pic>
        <p:nvPicPr>
          <p:cNvPr id="12" name="Graphic 11" descr="Gingerbread cookie with solid fill">
            <a:extLst>
              <a:ext uri="{FF2B5EF4-FFF2-40B4-BE49-F238E27FC236}">
                <a16:creationId xmlns:a16="http://schemas.microsoft.com/office/drawing/2014/main" id="{518E1670-4B9D-A486-B93F-552883F3B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1034" y="3471430"/>
            <a:ext cx="914400" cy="914400"/>
          </a:xfrm>
          <a:prstGeom prst="rect">
            <a:avLst/>
          </a:prstGeom>
        </p:spPr>
      </p:pic>
      <p:pic>
        <p:nvPicPr>
          <p:cNvPr id="14" name="Graphic 13" descr="Cupcake outline">
            <a:extLst>
              <a:ext uri="{FF2B5EF4-FFF2-40B4-BE49-F238E27FC236}">
                <a16:creationId xmlns:a16="http://schemas.microsoft.com/office/drawing/2014/main" id="{70D0A911-70DE-10EF-2262-1055329E5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120" y="4810116"/>
            <a:ext cx="914400" cy="914400"/>
          </a:xfrm>
          <a:prstGeom prst="rect">
            <a:avLst/>
          </a:prstGeom>
        </p:spPr>
      </p:pic>
      <p:pic>
        <p:nvPicPr>
          <p:cNvPr id="16" name="Graphic 15" descr="Chinese Teapot And Cup outline">
            <a:extLst>
              <a:ext uri="{FF2B5EF4-FFF2-40B4-BE49-F238E27FC236}">
                <a16:creationId xmlns:a16="http://schemas.microsoft.com/office/drawing/2014/main" id="{0DF4E591-E30A-FCF9-CD4E-D299274F85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6260" y="3877738"/>
            <a:ext cx="914400" cy="914400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EB848D88-FAB0-94E9-E800-E1A8ED3458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0190" y="5191900"/>
            <a:ext cx="914400" cy="914400"/>
          </a:xfrm>
          <a:prstGeom prst="rect">
            <a:avLst/>
          </a:prstGeom>
        </p:spPr>
      </p:pic>
      <p:pic>
        <p:nvPicPr>
          <p:cNvPr id="20" name="Graphic 19" descr="Whole pizza with solid fill">
            <a:extLst>
              <a:ext uri="{FF2B5EF4-FFF2-40B4-BE49-F238E27FC236}">
                <a16:creationId xmlns:a16="http://schemas.microsoft.com/office/drawing/2014/main" id="{49E9E588-2880-D6A2-7450-53EFBF84AE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97630" y="4362349"/>
            <a:ext cx="914400" cy="914400"/>
          </a:xfrm>
          <a:prstGeom prst="rect">
            <a:avLst/>
          </a:prstGeom>
        </p:spPr>
      </p:pic>
      <p:pic>
        <p:nvPicPr>
          <p:cNvPr id="24" name="Graphic 23" descr="Beer outline">
            <a:extLst>
              <a:ext uri="{FF2B5EF4-FFF2-40B4-BE49-F238E27FC236}">
                <a16:creationId xmlns:a16="http://schemas.microsoft.com/office/drawing/2014/main" id="{D90093B7-5EF5-EA93-001F-2992F4B879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27661" y="3723080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3C0BDE-C134-4AF1-3C63-B3A5250A9091}"/>
              </a:ext>
            </a:extLst>
          </p:cNvPr>
          <p:cNvGrpSpPr/>
          <p:nvPr/>
        </p:nvGrpSpPr>
        <p:grpSpPr>
          <a:xfrm>
            <a:off x="8542434" y="4686430"/>
            <a:ext cx="1547158" cy="1472851"/>
            <a:chOff x="8740400" y="4846686"/>
            <a:chExt cx="1547158" cy="1472851"/>
          </a:xfrm>
        </p:grpSpPr>
        <p:pic>
          <p:nvPicPr>
            <p:cNvPr id="22" name="Graphic 21" descr="Popcorn outline">
              <a:extLst>
                <a:ext uri="{FF2B5EF4-FFF2-40B4-BE49-F238E27FC236}">
                  <a16:creationId xmlns:a16="http://schemas.microsoft.com/office/drawing/2014/main" id="{B23F2960-5801-746F-1EA5-230C7238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45998" y="4972816"/>
              <a:ext cx="914400" cy="9144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28D871-8C97-CA0B-DB72-D8AF8B273191}"/>
                </a:ext>
              </a:extLst>
            </p:cNvPr>
            <p:cNvSpPr/>
            <p:nvPr/>
          </p:nvSpPr>
          <p:spPr>
            <a:xfrm>
              <a:off x="8822327" y="5794787"/>
              <a:ext cx="132506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Discount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6D2973-33D1-0148-AB75-615B66625292}"/>
                </a:ext>
              </a:extLst>
            </p:cNvPr>
            <p:cNvSpPr/>
            <p:nvPr/>
          </p:nvSpPr>
          <p:spPr>
            <a:xfrm>
              <a:off x="8740400" y="4846686"/>
              <a:ext cx="1547158" cy="1472851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80DBFC0-6078-9451-AE61-DC48BDBD9174}"/>
              </a:ext>
            </a:extLst>
          </p:cNvPr>
          <p:cNvSpPr txBox="1"/>
          <p:nvPr/>
        </p:nvSpPr>
        <p:spPr>
          <a:xfrm>
            <a:off x="5593584" y="2098899"/>
            <a:ext cx="106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egoe UI Light"/>
                <a:cs typeface="Segoe UI Light"/>
              </a:rPr>
              <a:t>A  ⇒  B</a:t>
            </a:r>
          </a:p>
          <a:p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16D03-DBCD-D31A-7458-0591F714C15C}"/>
              </a:ext>
            </a:extLst>
          </p:cNvPr>
          <p:cNvSpPr txBox="1"/>
          <p:nvPr/>
        </p:nvSpPr>
        <p:spPr>
          <a:xfrm>
            <a:off x="5612438" y="2437257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if</a:t>
            </a:r>
            <a:r>
              <a:rPr lang="de-DE" sz="1400" dirty="0"/>
              <a:t>          </a:t>
            </a:r>
            <a:r>
              <a:rPr lang="de-DE" sz="1400" dirty="0" err="1"/>
              <a:t>then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171440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Apriori Algorithm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Concept: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Item sets</a:t>
                </a:r>
                <a:r>
                  <a:rPr lang="en-US" dirty="0">
                    <a:latin typeface="Segoe UI Light"/>
                    <a:cs typeface="Segoe UI Light"/>
                  </a:rPr>
                  <a:t>: refer to the collection of items. N item set means the set of n items. For example, n items purchased together by customers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Support</a:t>
                </a:r>
                <a:r>
                  <a:rPr lang="en-US" dirty="0">
                    <a:latin typeface="Segoe UI Light"/>
                    <a:cs typeface="Segoe UI Light"/>
                  </a:rPr>
                  <a:t>: percentage of the occasion that X and Y occur together out of all transactions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𝑆𝑢𝑝𝑝𝑜𝑟𝑡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m:rPr>
                              <m:nor/>
                            </m:rPr>
                            <a:rPr lang="de-DE" dirty="0"/>
                            <m:t>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de-DE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de-DE" b="1" dirty="0">
                    <a:latin typeface="Segoe UI Light"/>
                    <a:cs typeface="Segoe UI Light"/>
                  </a:rPr>
                  <a:t>Confidence</a:t>
                </a:r>
                <a:r>
                  <a:rPr lang="de-DE" dirty="0">
                    <a:latin typeface="Segoe UI Light"/>
                    <a:cs typeface="Segoe UI Light"/>
                  </a:rPr>
                  <a:t>: </a:t>
                </a:r>
                <a:r>
                  <a:rPr lang="en-US" dirty="0">
                    <a:latin typeface="Segoe UI Light"/>
                    <a:cs typeface="Segoe UI Light"/>
                  </a:rPr>
                  <a:t>percentage of transactions that contains both A and B out of all transactions that contain A</a:t>
                </a:r>
                <a:endParaRPr lang="de-DE" dirty="0">
                  <a:latin typeface="Segoe UI Light"/>
                  <a:cs typeface="Segoe UI Light"/>
                </a:endParaRP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𝐶𝑜𝑛𝑓𝑖𝑑𝑒𝑛𝑐𝑒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Lift</a:t>
                </a:r>
                <a:r>
                  <a:rPr lang="en-US" dirty="0">
                    <a:latin typeface="Segoe UI Light"/>
                    <a:cs typeface="Segoe UI Light"/>
                  </a:rPr>
                  <a:t>: measure of how A and B are really related rather than coincidentally occurring together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𝐿𝑖𝑓𝑡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 / 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𝐶𝑜𝑛𝑓𝑖𝑑𝑒𝑛𝑐𝑒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|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Segoe UI Light"/>
                  <a:cs typeface="Segoe UI Ligh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  <a:blipFill>
                <a:blip r:embed="rId2"/>
                <a:stretch>
                  <a:fillRect l="-226" t="-1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94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Apriori Algorithm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egoe UI Light"/>
                    <a:cs typeface="Segoe UI Light"/>
                  </a:rPr>
                  <a:t>Concept: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Item sets</a:t>
                </a:r>
                <a:r>
                  <a:rPr lang="en-US" dirty="0">
                    <a:latin typeface="Segoe UI Light"/>
                    <a:cs typeface="Segoe UI Light"/>
                  </a:rPr>
                  <a:t>: refer to the collection of items. N item set means the set of n items. For example, n items purchased together by customers</a:t>
                </a: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Support</a:t>
                </a:r>
                <a:r>
                  <a:rPr lang="en-US" dirty="0">
                    <a:latin typeface="Segoe UI Light"/>
                    <a:cs typeface="Segoe UI Light"/>
                  </a:rPr>
                  <a:t>: percentage of the occasion that X and Y occur together out of all transactions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𝑆𝑢𝑝𝑝𝑜𝑟𝑡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m:rPr>
                              <m:nor/>
                            </m:rPr>
                            <a:rPr lang="de-DE" dirty="0"/>
                            <m:t>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de-DE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de-DE" b="1" dirty="0">
                    <a:latin typeface="Segoe UI Light"/>
                    <a:cs typeface="Segoe UI Light"/>
                  </a:rPr>
                  <a:t>Confidence</a:t>
                </a:r>
                <a:r>
                  <a:rPr lang="de-DE" dirty="0">
                    <a:latin typeface="Segoe UI Light"/>
                    <a:cs typeface="Segoe UI Light"/>
                  </a:rPr>
                  <a:t>: </a:t>
                </a:r>
                <a:r>
                  <a:rPr lang="en-US" dirty="0">
                    <a:latin typeface="Segoe UI Light"/>
                    <a:cs typeface="Segoe UI Light"/>
                  </a:rPr>
                  <a:t>percentage of transactions that contains both A and B out of all transactions that contain A</a:t>
                </a:r>
                <a:endParaRPr lang="de-DE" dirty="0">
                  <a:latin typeface="Segoe UI Light"/>
                  <a:cs typeface="Segoe UI Light"/>
                </a:endParaRP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𝐶𝑜𝑛𝑓𝑖𝑑𝑒𝑛𝑐𝑒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𝑓𝑟𝑒𝑞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Segoe UI Light"/>
                    <a:cs typeface="Segoe UI Light"/>
                  </a:rPr>
                  <a:t>Lift</a:t>
                </a:r>
                <a:r>
                  <a:rPr lang="en-US" dirty="0">
                    <a:latin typeface="Segoe UI Light"/>
                    <a:cs typeface="Segoe UI Light"/>
                  </a:rPr>
                  <a:t>: measure of how A and B are really related rather than coincidentally occurring together</a:t>
                </a:r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𝐿𝑖𝑓𝑡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m:rPr>
                          <m:nor/>
                        </m:rPr>
                        <a:rPr lang="de-DE" dirty="0"/>
                        <m:t>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Segoe UI Light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 / 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 Light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 Light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𝐶𝑜𝑛𝑓𝑖𝑑𝑒𝑛𝑐𝑒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|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0" dirty="0">
                  <a:latin typeface="Segoe UI Light"/>
                  <a:cs typeface="Segoe UI Light"/>
                </a:endParaRPr>
              </a:p>
              <a:p>
                <a:pPr marL="1485900" lvl="2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Segoe UI Light"/>
                  <a:cs typeface="Segoe UI Ligh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B36622-B6AF-AB4E-B546-278251C0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376" y="1533427"/>
                <a:ext cx="10783229" cy="4351338"/>
              </a:xfrm>
              <a:blipFill>
                <a:blip r:embed="rId2"/>
                <a:stretch>
                  <a:fillRect l="-226" t="-11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2248817" y="4855152"/>
          <a:ext cx="2191208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7802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547802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547802">
                  <a:extLst>
                    <a:ext uri="{9D8B030D-6E8A-4147-A177-3AD203B41FA5}">
                      <a16:colId xmlns:a16="http://schemas.microsoft.com/office/drawing/2014/main" val="1317628057"/>
                    </a:ext>
                  </a:extLst>
                </a:gridCol>
                <a:gridCol w="547802">
                  <a:extLst>
                    <a:ext uri="{9D8B030D-6E8A-4147-A177-3AD203B41FA5}">
                      <a16:colId xmlns:a16="http://schemas.microsoft.com/office/drawing/2014/main" val="74564055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0231C4-106F-E607-876E-8350A3E20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62354"/>
              </p:ext>
            </p:extLst>
          </p:nvPr>
        </p:nvGraphicFramePr>
        <p:xfrm>
          <a:off x="6096000" y="4855152"/>
          <a:ext cx="5027628" cy="1432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56907">
                  <a:extLst>
                    <a:ext uri="{9D8B030D-6E8A-4147-A177-3AD203B41FA5}">
                      <a16:colId xmlns:a16="http://schemas.microsoft.com/office/drawing/2014/main" val="1083151748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2510082338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1763154387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1754024048"/>
                    </a:ext>
                  </a:extLst>
                </a:gridCol>
              </a:tblGrid>
              <a:tr h="299972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78143"/>
                  </a:ext>
                </a:extLst>
              </a:tr>
              <a:tr h="32724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A⇒C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45010"/>
                  </a:ext>
                </a:extLst>
              </a:tr>
              <a:tr h="32724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C⇒A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243939"/>
                  </a:ext>
                </a:extLst>
              </a:tr>
              <a:tr h="32724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B&amp;C⇒D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57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129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384981"/>
              </p:ext>
            </p:extLst>
          </p:nvPr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903396"/>
              </p:ext>
            </p:extLst>
          </p:nvPr>
        </p:nvGraphicFramePr>
        <p:xfrm>
          <a:off x="3909506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{D}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1: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5241303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FAA4D43-26B3-BFEC-5F74-9926C7A01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71553"/>
              </p:ext>
            </p:extLst>
          </p:nvPr>
        </p:nvGraphicFramePr>
        <p:xfrm>
          <a:off x="7021923" y="3579827"/>
          <a:ext cx="2483439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/>
              <p:nvPr/>
            </p:nvSpPr>
            <p:spPr>
              <a:xfrm>
                <a:off x="6962743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1: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3" y="3168104"/>
                <a:ext cx="2601797" cy="369332"/>
              </a:xfrm>
              <a:prstGeom prst="rect">
                <a:avLst/>
              </a:prstGeom>
              <a:blipFill>
                <a:blip r:embed="rId4"/>
                <a:stretch>
                  <a:fillRect r="-2904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01037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Apriori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988446"/>
              </p:ext>
            </p:extLst>
          </p:nvPr>
        </p:nvGraphicFramePr>
        <p:xfrm>
          <a:off x="3909506" y="3579827"/>
          <a:ext cx="2483439" cy="2560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{C,E}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88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2: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FAA4D43-26B3-BFEC-5F74-9926C7A01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91534"/>
              </p:ext>
            </p:extLst>
          </p:nvPr>
        </p:nvGraphicFramePr>
        <p:xfrm>
          <a:off x="7021923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{C,E}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679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/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2: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2 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blipFill>
                <a:blip r:embed="rId4"/>
                <a:stretch>
                  <a:fillRect r="-5962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50367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67928"/>
              </p:ext>
            </p:extLst>
          </p:nvPr>
        </p:nvGraphicFramePr>
        <p:xfrm>
          <a:off x="3909506" y="3579827"/>
          <a:ext cx="2483439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FAA4D43-26B3-BFEC-5F74-9926C7A01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02060"/>
              </p:ext>
            </p:extLst>
          </p:nvPr>
        </p:nvGraphicFramePr>
        <p:xfrm>
          <a:off x="7021923" y="3579827"/>
          <a:ext cx="2483439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/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C646A9-84F2-2D34-3A78-CC1F6B67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43" y="3168104"/>
                <a:ext cx="3171071" cy="369332"/>
              </a:xfrm>
              <a:prstGeom prst="rect">
                <a:avLst/>
              </a:prstGeom>
              <a:blipFill>
                <a:blip r:embed="rId4"/>
                <a:stretch>
                  <a:fillRect r="-5962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129F71-04A6-3367-65ED-7322109E6FCE}"/>
              </a:ext>
            </a:extLst>
          </p:cNvPr>
          <p:cNvCxnSpPr/>
          <p:nvPr/>
        </p:nvCxnSpPr>
        <p:spPr>
          <a:xfrm>
            <a:off x="4158790" y="4498157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5954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739482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2" y="3168104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589895"/>
              </p:ext>
            </p:extLst>
          </p:nvPr>
        </p:nvGraphicFramePr>
        <p:xfrm>
          <a:off x="798662" y="3579827"/>
          <a:ext cx="3226583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979627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Size 2 </a:t>
                      </a:r>
                      <a:r>
                        <a:rPr lang="de-DE" b="0" dirty="0" err="1"/>
                        <a:t>Subset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{A,B,C}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strike="sngStrike" dirty="0">
                          <a:solidFill>
                            <a:srgbClr val="FF0000"/>
                          </a:solidFill>
                        </a:rPr>
                        <a:t>{A,B}</a:t>
                      </a:r>
                      <a:r>
                        <a:rPr lang="de-DE" b="0" dirty="0"/>
                        <a:t>, {A,C}, {B,C}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strike="sngStrike" dirty="0">
                          <a:solidFill>
                            <a:srgbClr val="FF0000"/>
                          </a:solidFill>
                        </a:rPr>
                        <a:t>{A,B}</a:t>
                      </a:r>
                      <a:r>
                        <a:rPr lang="de-DE" b="0" dirty="0"/>
                        <a:t>, {A,E}, {B,E}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{A,C}, {A,E}, {C,E}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{B,C}, {B,E}, {C,E}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D2A0967-7B24-327C-EA96-2E3AFAC28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03487"/>
              </p:ext>
            </p:extLst>
          </p:nvPr>
        </p:nvGraphicFramePr>
        <p:xfrm>
          <a:off x="4835735" y="3579827"/>
          <a:ext cx="2483439" cy="2560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{C,E}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88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0809D9-9554-514A-1449-3C1F1750E1D8}"/>
                  </a:ext>
                </a:extLst>
              </p:cNvPr>
              <p:cNvSpPr txBox="1"/>
              <p:nvPr/>
            </p:nvSpPr>
            <p:spPr>
              <a:xfrm>
                <a:off x="4776555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2: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0809D9-9554-514A-1449-3C1F1750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555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E9AC87-2591-E6CA-ED63-0692818A804C}"/>
              </a:ext>
            </a:extLst>
          </p:cNvPr>
          <p:cNvCxnSpPr/>
          <p:nvPr/>
        </p:nvCxnSpPr>
        <p:spPr>
          <a:xfrm>
            <a:off x="5083450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3495BCF-4B60-7959-3296-3B4D7D0CA3B4}"/>
              </a:ext>
            </a:extLst>
          </p:cNvPr>
          <p:cNvSpPr/>
          <p:nvPr/>
        </p:nvSpPr>
        <p:spPr>
          <a:xfrm>
            <a:off x="4294741" y="2932230"/>
            <a:ext cx="3472206" cy="353505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806D619A-F0F4-DF6C-63BC-6F31CD09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14321"/>
              </p:ext>
            </p:extLst>
          </p:nvPr>
        </p:nvGraphicFramePr>
        <p:xfrm>
          <a:off x="8690469" y="3579827"/>
          <a:ext cx="2483439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{B,C,E}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EBC65-13FE-20B0-3B86-DC7EBC2DB248}"/>
                  </a:ext>
                </a:extLst>
              </p:cNvPr>
              <p:cNvSpPr txBox="1"/>
              <p:nvPr/>
            </p:nvSpPr>
            <p:spPr>
              <a:xfrm>
                <a:off x="8631289" y="3168104"/>
                <a:ext cx="3171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3: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frequent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EBC65-13FE-20B0-3B86-DC7EBC2D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289" y="3168104"/>
                <a:ext cx="3171071" cy="369332"/>
              </a:xfrm>
              <a:prstGeom prst="rect">
                <a:avLst/>
              </a:prstGeom>
              <a:blipFill>
                <a:blip r:embed="rId4"/>
                <a:stretch>
                  <a:fillRect r="-5769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C777218-A228-7EEC-26B8-C175A091119E}"/>
              </a:ext>
            </a:extLst>
          </p:cNvPr>
          <p:cNvSpPr/>
          <p:nvPr/>
        </p:nvSpPr>
        <p:spPr>
          <a:xfrm>
            <a:off x="7954439" y="3945115"/>
            <a:ext cx="546754" cy="38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6690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1: finding the frequent subsets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To create association rules, </a:t>
            </a:r>
            <a:r>
              <a:rPr lang="en-US" dirty="0" err="1">
                <a:latin typeface="Segoe UI Light"/>
                <a:cs typeface="Segoe UI Light"/>
              </a:rPr>
              <a:t>Apriori</a:t>
            </a:r>
            <a:r>
              <a:rPr lang="en-US" dirty="0">
                <a:latin typeface="Segoe UI Light"/>
                <a:cs typeface="Segoe UI Light"/>
              </a:rPr>
              <a:t> algorithm uses frequent item sets, whose frequency is more than the defined threshold value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Besides, a subset of a frequent item set must also be a frequent item set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Starting from size 1, we will find frequent item set incrementally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upport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260179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D6944C-ED8C-D7EC-06B3-DFC19430F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97473"/>
              </p:ext>
            </p:extLst>
          </p:nvPr>
        </p:nvGraphicFramePr>
        <p:xfrm>
          <a:off x="3909506" y="3579827"/>
          <a:ext cx="2483439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6956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1236483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Frequency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{A,B,C,E}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4: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106C7-78FA-742D-02A8-4E99DC932626}"/>
              </a:ext>
            </a:extLst>
          </p:cNvPr>
          <p:cNvCxnSpPr/>
          <p:nvPr/>
        </p:nvCxnSpPr>
        <p:spPr>
          <a:xfrm>
            <a:off x="4157221" y="4138365"/>
            <a:ext cx="189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7668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 2: finding strong association rules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Filter the rules and keep only those whose confidence is more than the defined threshold value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onfidence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510620"/>
                  </p:ext>
                </p:extLst>
              </p:nvPr>
            </p:nvGraphicFramePr>
            <p:xfrm>
              <a:off x="3909506" y="3579827"/>
              <a:ext cx="6931319" cy="256032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35321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33876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4662122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</a:tblGrid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{A,C}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Support(A,C,E)/Support(A,C)=2/3=66.7%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{A,E}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Support(A,C,E)/Support(A,E)=2/2=100.0%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{C,E}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Support(A,C,E)/Support(C,E)=2/3=66.7%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A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{C,E}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C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{A,E}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5664179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E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{A,C}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Support(A,C,E)/Support(E)=2/4=50.0%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535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510620"/>
                  </p:ext>
                </p:extLst>
              </p:nvPr>
            </p:nvGraphicFramePr>
            <p:xfrm>
              <a:off x="3909506" y="3579827"/>
              <a:ext cx="6931319" cy="256032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35321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33876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4662122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106667" r="-37783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Support(A,C,E)/Support(A,C)=2/3=66.7%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206667" r="-37783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Support(A,C,E)/Support(A,E)=2/2=100.0%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301639" r="-37783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Support(A,C,E)/Support(C,E)=2/3=66.7%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408333" r="-377833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Support(A,C,E)/Support(A)=2/3=66.7%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508333" r="-37783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Support(A,C,E)/Support(C)=2/4=50.0%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56641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4236" t="-608333" r="-37783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Support(A,C,E)/Support(E)=2/4=50.0%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5353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4"/>
                <a:stretch>
                  <a:fillRect l="-70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70670C2-A8EE-05A6-CB52-291ADDBFA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6622" y="3957450"/>
            <a:ext cx="364196" cy="36419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F0A5B4C-DA76-3E36-1D9B-0B8F46114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6622" y="4322277"/>
            <a:ext cx="364196" cy="36419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61781044-1FF2-3E31-077B-CDB8B16E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6622" y="5045670"/>
            <a:ext cx="364196" cy="36419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828C093-2DD8-BC59-0005-38AE2B3FA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1660" y="4679201"/>
            <a:ext cx="364196" cy="364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BAD065-659E-D92F-B5F1-2B4E57A5CD01}"/>
              </a:ext>
            </a:extLst>
          </p:cNvPr>
          <p:cNvSpPr txBox="1"/>
          <p:nvPr/>
        </p:nvSpPr>
        <p:spPr>
          <a:xfrm>
            <a:off x="10805213" y="5390304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rejected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BF508-4975-F813-A51C-3C37E0C09060}"/>
              </a:ext>
            </a:extLst>
          </p:cNvPr>
          <p:cNvSpPr txBox="1"/>
          <p:nvPr/>
        </p:nvSpPr>
        <p:spPr>
          <a:xfrm>
            <a:off x="10805213" y="5754590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rejected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041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Categories</a:t>
            </a:r>
            <a:endParaRPr lang="en-US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78ACA8-B4BE-149F-9E2E-C292B7BA81A9}"/>
              </a:ext>
            </a:extLst>
          </p:cNvPr>
          <p:cNvGrpSpPr/>
          <p:nvPr/>
        </p:nvGrpSpPr>
        <p:grpSpPr>
          <a:xfrm>
            <a:off x="691376" y="1524000"/>
            <a:ext cx="3343293" cy="4575142"/>
            <a:chOff x="957263" y="1724689"/>
            <a:chExt cx="1283802" cy="3316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2B49C9-E26B-1EA6-BA87-6562BC81B290}"/>
                </a:ext>
              </a:extLst>
            </p:cNvPr>
            <p:cNvSpPr/>
            <p:nvPr/>
          </p:nvSpPr>
          <p:spPr>
            <a:xfrm>
              <a:off x="957263" y="1724689"/>
              <a:ext cx="1280160" cy="33168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task of </a:t>
              </a:r>
              <a:r>
                <a:rPr lang="en-US" b="1" dirty="0">
                  <a:solidFill>
                    <a:schemeClr val="tx1"/>
                  </a:solidFill>
                </a:rPr>
                <a:t>dividing the data points into groups </a:t>
              </a:r>
              <a:r>
                <a:rPr lang="en-US" dirty="0">
                  <a:solidFill>
                    <a:schemeClr val="tx1"/>
                  </a:solidFill>
                </a:rPr>
                <a:t>such that data points within the same group are more similar than those in other groups.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3B2E1C-FD2F-E9EB-CB8C-0DCE6BAD42CD}"/>
                </a:ext>
              </a:extLst>
            </p:cNvPr>
            <p:cNvSpPr/>
            <p:nvPr/>
          </p:nvSpPr>
          <p:spPr>
            <a:xfrm>
              <a:off x="960905" y="1725868"/>
              <a:ext cx="1280160" cy="439851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Clustering</a:t>
              </a:r>
              <a:endParaRPr lang="de-DE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54F3C6-9540-71BA-A5C5-73067D13E4FE}"/>
              </a:ext>
            </a:extLst>
          </p:cNvPr>
          <p:cNvGrpSpPr/>
          <p:nvPr/>
        </p:nvGrpSpPr>
        <p:grpSpPr>
          <a:xfrm>
            <a:off x="4424352" y="1524000"/>
            <a:ext cx="3343293" cy="4575142"/>
            <a:chOff x="957263" y="1724689"/>
            <a:chExt cx="1283802" cy="3316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60F65B-70CC-46D5-5D00-78FD0FDE8AA7}"/>
                </a:ext>
              </a:extLst>
            </p:cNvPr>
            <p:cNvSpPr/>
            <p:nvPr/>
          </p:nvSpPr>
          <p:spPr>
            <a:xfrm>
              <a:off x="957263" y="1724689"/>
              <a:ext cx="1280160" cy="33168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An association rule is an unsupervised learning method which is used for </a:t>
              </a:r>
              <a:r>
                <a:rPr lang="en-US" b="1" dirty="0">
                  <a:solidFill>
                    <a:schemeClr val="tx1"/>
                  </a:solidFill>
                  <a:latin typeface="Segoe UI (Body)"/>
                  <a:cs typeface="Segoe UI Light"/>
                </a:rPr>
                <a:t>discovering the relationships between variables</a:t>
              </a:r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 hidden in large datasets. Those relationships are usually represented in form of rules or frequent item-sets.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14F049-7B71-BF5F-59C1-59DCC6F6E64C}"/>
                </a:ext>
              </a:extLst>
            </p:cNvPr>
            <p:cNvSpPr/>
            <p:nvPr/>
          </p:nvSpPr>
          <p:spPr>
            <a:xfrm>
              <a:off x="960905" y="1725868"/>
              <a:ext cx="1280160" cy="439851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Association</a:t>
              </a:r>
              <a:endParaRPr lang="de-DE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6CECA-E428-4A8E-1B14-9DE3623F6E53}"/>
              </a:ext>
            </a:extLst>
          </p:cNvPr>
          <p:cNvGrpSpPr/>
          <p:nvPr/>
        </p:nvGrpSpPr>
        <p:grpSpPr>
          <a:xfrm>
            <a:off x="8122244" y="1524000"/>
            <a:ext cx="3343293" cy="4575142"/>
            <a:chOff x="957263" y="1724689"/>
            <a:chExt cx="1283802" cy="33168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52CB92-4998-C295-722B-33BE09D3DF76}"/>
                </a:ext>
              </a:extLst>
            </p:cNvPr>
            <p:cNvSpPr/>
            <p:nvPr/>
          </p:nvSpPr>
          <p:spPr>
            <a:xfrm>
              <a:off x="957263" y="1724689"/>
              <a:ext cx="1280160" cy="33168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Segoe UI (Body)"/>
                <a:cs typeface="Segoe UI Ligh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The goal is to </a:t>
              </a:r>
              <a:r>
                <a:rPr lang="en-US" b="1" dirty="0">
                  <a:solidFill>
                    <a:schemeClr val="tx1"/>
                  </a:solidFill>
                  <a:latin typeface="Segoe UI (Body)"/>
                  <a:cs typeface="Segoe UI Light"/>
                </a:rPr>
                <a:t>summarize the data to a reduced number of dimensions</a:t>
              </a:r>
              <a:r>
                <a:rPr lang="en-US" dirty="0">
                  <a:solidFill>
                    <a:schemeClr val="tx1"/>
                  </a:solidFill>
                  <a:latin typeface="Segoe UI (Body)"/>
                  <a:cs typeface="Segoe UI Light"/>
                </a:rPr>
                <a:t> (variables). It is often used to visualize data, or to transform data during pre-processing phase for supervised learning.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735432-60E7-4807-F0D9-D3F816362C44}"/>
                </a:ext>
              </a:extLst>
            </p:cNvPr>
            <p:cNvSpPr/>
            <p:nvPr/>
          </p:nvSpPr>
          <p:spPr>
            <a:xfrm>
              <a:off x="960905" y="1725868"/>
              <a:ext cx="1280160" cy="439851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latin typeface="Segoe UI Light"/>
                  <a:cs typeface="Segoe UI Light"/>
                </a:rPr>
                <a:t>Dimensionality Reduction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09D8F90-FB96-B718-31E5-5707DB28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406" r="2742" b="6727"/>
          <a:stretch/>
        </p:blipFill>
        <p:spPr>
          <a:xfrm>
            <a:off x="691433" y="2238990"/>
            <a:ext cx="3333751" cy="1352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B0B2E1-34D6-EA53-C150-04B31DC8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66" y="2238990"/>
            <a:ext cx="3343293" cy="1352622"/>
          </a:xfrm>
          <a:prstGeom prst="rect">
            <a:avLst/>
          </a:prstGeom>
        </p:spPr>
      </p:pic>
      <p:pic>
        <p:nvPicPr>
          <p:cNvPr id="1026" name="Picture 2" descr="PDF] A Survey of Dimension Reduction Methods for High-dimensional Data  Analysis and Visualization | Semantic Scholar">
            <a:extLst>
              <a:ext uri="{FF2B5EF4-FFF2-40B4-BE49-F238E27FC236}">
                <a16:creationId xmlns:a16="http://schemas.microsoft.com/office/drawing/2014/main" id="{1A4836A8-F881-9E02-8AC8-C43331D85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"/>
          <a:stretch/>
        </p:blipFill>
        <p:spPr bwMode="auto">
          <a:xfrm>
            <a:off x="8122243" y="2238990"/>
            <a:ext cx="3333808" cy="13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4C6DAE-CF6D-7BC9-D276-837F6BC6682E}"/>
              </a:ext>
            </a:extLst>
          </p:cNvPr>
          <p:cNvSpPr txBox="1"/>
          <p:nvPr/>
        </p:nvSpPr>
        <p:spPr>
          <a:xfrm>
            <a:off x="8291828" y="3565350"/>
            <a:ext cx="3333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dirty="0"/>
              <a:t>https://www.semanticscholar.org/paper/A-Survey-of-Dimension-Reduction-Methods-for-Data-Engel-H%C3%BCttenberger/8dc7a7af1685d6667d24f013ecc5fceeb2bcc689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62C5C2-1729-8916-2465-B8C726E6606D}"/>
              </a:ext>
            </a:extLst>
          </p:cNvPr>
          <p:cNvSpPr txBox="1"/>
          <p:nvPr/>
        </p:nvSpPr>
        <p:spPr>
          <a:xfrm>
            <a:off x="4428241" y="3591612"/>
            <a:ext cx="143661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" dirty="0"/>
              <a:t>https://ekalaiva-ai.com/home/types-ml.html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92C0AB-501C-3813-EDC2-5F6F107A2B71}"/>
              </a:ext>
            </a:extLst>
          </p:cNvPr>
          <p:cNvSpPr txBox="1"/>
          <p:nvPr/>
        </p:nvSpPr>
        <p:spPr>
          <a:xfrm>
            <a:off x="681891" y="3603821"/>
            <a:ext cx="170591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" dirty="0"/>
              <a:t>http://scikit-learn.org/stable/modules/clustering.html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93777313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33427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 Light"/>
                <a:cs typeface="Segoe UI Light"/>
              </a:rPr>
              <a:t>Apriori</a:t>
            </a:r>
            <a:r>
              <a:rPr lang="en-US" sz="1600" dirty="0">
                <a:latin typeface="Segoe UI Light"/>
                <a:cs typeface="Segoe UI Light"/>
              </a:rPr>
              <a:t> Algorithm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(Step 3): (optional) evaluate if rules are strong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Calculate the lift value to see if rules are strong instead of happening occasionally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Association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de-DE" sz="3200" b="0" i="0" dirty="0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Apriori </a:t>
            </a:r>
            <a:r>
              <a:rPr lang="de-DE" sz="3200" b="0" i="0" dirty="0" err="1">
                <a:solidFill>
                  <a:srgbClr val="030303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Algorithm</a:t>
            </a:r>
            <a:br>
              <a:rPr lang="de-DE" b="1" i="0" dirty="0">
                <a:solidFill>
                  <a:srgbClr val="030303"/>
                </a:solidFill>
                <a:effectLst/>
                <a:latin typeface="YouTube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E2432D-99AA-1C1A-208F-5EBDA27F23C0}"/>
              </a:ext>
            </a:extLst>
          </p:cNvPr>
          <p:cNvGraphicFramePr>
            <a:graphicFrameLocks noGrp="1"/>
          </p:cNvGraphicFramePr>
          <p:nvPr/>
        </p:nvGraphicFramePr>
        <p:xfrm>
          <a:off x="797089" y="3579827"/>
          <a:ext cx="2483439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6173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67266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49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0297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47825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60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/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onfidence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threshold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E95689-D5AA-0078-19B0-DEA39FC4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5" y="3172787"/>
                <a:ext cx="31329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691964"/>
                  </p:ext>
                </p:extLst>
              </p:nvPr>
            </p:nvGraphicFramePr>
            <p:xfrm>
              <a:off x="3909506" y="3579827"/>
              <a:ext cx="6931319" cy="18288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46542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13104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1344011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  <a:gridCol w="3327662">
                      <a:extLst>
                        <a:ext uri="{9D8B030D-6E8A-4147-A177-3AD203B41FA5}">
                          <a16:colId xmlns:a16="http://schemas.microsoft.com/office/drawing/2014/main" val="1403495352"/>
                        </a:ext>
                      </a:extLst>
                    </a:gridCol>
                  </a:tblGrid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Lift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{A,C}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2/3÷4/5=10/12=0.83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{A,E}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2/2÷4/5=5/4=1.25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{C,E}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28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A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dirty="0"/>
                                <m:t>⇒</m:t>
                              </m:r>
                            </m:oMath>
                          </a14:m>
                          <a:r>
                            <a:rPr lang="de-DE" b="0" dirty="0"/>
                            <a:t>{C,E}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E8D6944C-ED8C-D7EC-06B3-DFC19430F9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691964"/>
                  </p:ext>
                </p:extLst>
              </p:nvPr>
            </p:nvGraphicFramePr>
            <p:xfrm>
              <a:off x="3909506" y="3579827"/>
              <a:ext cx="6931319" cy="18288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046542">
                      <a:extLst>
                        <a:ext uri="{9D8B030D-6E8A-4147-A177-3AD203B41FA5}">
                          <a16:colId xmlns:a16="http://schemas.microsoft.com/office/drawing/2014/main" val="2762374644"/>
                        </a:ext>
                      </a:extLst>
                    </a:gridCol>
                    <a:gridCol w="1213104">
                      <a:extLst>
                        <a:ext uri="{9D8B030D-6E8A-4147-A177-3AD203B41FA5}">
                          <a16:colId xmlns:a16="http://schemas.microsoft.com/office/drawing/2014/main" val="1509138021"/>
                        </a:ext>
                      </a:extLst>
                    </a:gridCol>
                    <a:gridCol w="1344011">
                      <a:extLst>
                        <a:ext uri="{9D8B030D-6E8A-4147-A177-3AD203B41FA5}">
                          <a16:colId xmlns:a16="http://schemas.microsoft.com/office/drawing/2014/main" val="73220780"/>
                        </a:ext>
                      </a:extLst>
                    </a:gridCol>
                    <a:gridCol w="3327662">
                      <a:extLst>
                        <a:ext uri="{9D8B030D-6E8A-4147-A177-3AD203B41FA5}">
                          <a16:colId xmlns:a16="http://schemas.microsoft.com/office/drawing/2014/main" val="140349535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Lift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1487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106667" r="-386432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2/3÷4/5=10/12=0.83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0158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203279" r="-3864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2/2÷4/5=5/4=1.25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250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308333" r="-38643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2566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b="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935" t="-408333" r="-38643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b="0" dirty="0"/>
                            <a:t>2/3÷3/5=10/9=1.11 </a:t>
                          </a:r>
                          <a:r>
                            <a:rPr lang="de-DE" b="0" dirty="0">
                              <a:solidFill>
                                <a:schemeClr val="accent5"/>
                              </a:solidFill>
                            </a:rPr>
                            <a:t>&gt;1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039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/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258CF-7CA9-1E9B-4BBB-AF4D27FB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26" y="3168104"/>
                <a:ext cx="2601797" cy="369332"/>
              </a:xfrm>
              <a:prstGeom prst="rect">
                <a:avLst/>
              </a:prstGeom>
              <a:blipFill>
                <a:blip r:embed="rId4"/>
                <a:stretch>
                  <a:fillRect l="-70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EB7314C-6242-388E-F3E4-2C58C29F0662}"/>
              </a:ext>
            </a:extLst>
          </p:cNvPr>
          <p:cNvSpPr txBox="1"/>
          <p:nvPr/>
        </p:nvSpPr>
        <p:spPr>
          <a:xfrm>
            <a:off x="10853916" y="4300134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strong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7B227-3B1A-55CD-2806-C865C214983A}"/>
              </a:ext>
            </a:extLst>
          </p:cNvPr>
          <p:cNvSpPr txBox="1"/>
          <p:nvPr/>
        </p:nvSpPr>
        <p:spPr>
          <a:xfrm>
            <a:off x="10862299" y="5020441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strong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93344-8F7A-1458-CF60-D38C6790569C}"/>
              </a:ext>
            </a:extLst>
          </p:cNvPr>
          <p:cNvSpPr txBox="1"/>
          <p:nvPr/>
        </p:nvSpPr>
        <p:spPr>
          <a:xfrm>
            <a:off x="10853394" y="4658253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20003492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</a:t>
            </a:r>
          </a:p>
          <a:p>
            <a:pPr marL="1485900" lvl="2">
              <a:buFont typeface="Arial,Sans-Serif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Data Compression</a:t>
            </a:r>
            <a:r>
              <a:rPr lang="en-US" dirty="0">
                <a:latin typeface="Segoe UI Light"/>
                <a:cs typeface="Segoe UI Light"/>
              </a:rPr>
              <a:t>: by summarizing the data to a reduced number of dimensions, we may achieve better performance in speed or model accuracy</a:t>
            </a:r>
          </a:p>
          <a:p>
            <a:pPr marL="1485900" lvl="2">
              <a:buFont typeface="Arial,Sans-Serif" panose="020B0604020202020204" pitchFamily="34" charset="0"/>
              <a:buChar char="•"/>
            </a:pPr>
            <a:r>
              <a:rPr lang="en-US" b="1" dirty="0">
                <a:latin typeface="Segoe UI Light"/>
                <a:cs typeface="Segoe UI Light"/>
              </a:rPr>
              <a:t>Visualization</a:t>
            </a:r>
            <a:r>
              <a:rPr lang="en-US" dirty="0">
                <a:latin typeface="Segoe UI Light"/>
                <a:cs typeface="Segoe UI Light"/>
              </a:rPr>
              <a:t>: it’s hard for humans to imagine data distribution with more than 3 dimensions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is unsupervised because it does not apply any labels in the computation.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</a:t>
            </a:r>
            <a:endParaRPr lang="en-US" sz="1600" dirty="0"/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Standardize the dataset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Calculate the covariance matrix for the features in the dataset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Calculate the eigenvalues and eigenvectors for the covariance matrix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Sort eigenvalues and their corresponding eigenvectors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Pick top k eigenvalues and form a matrix from their corresponding eigenvectors</a:t>
            </a:r>
          </a:p>
          <a:p>
            <a:pPr marL="1600200" lvl="2" indent="-342900">
              <a:buFont typeface="+mj-lt"/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Transform the original matrix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543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04296"/>
              </p:ext>
            </p:extLst>
          </p:nvPr>
        </p:nvGraphicFramePr>
        <p:xfrm>
          <a:off x="691376" y="2212940"/>
          <a:ext cx="6472995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5666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8474697" y="2023172"/>
            <a:ext cx="2820799" cy="2374882"/>
            <a:chOff x="8653806" y="1960775"/>
            <a:chExt cx="2820799" cy="237488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2374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4888E0-62E4-641E-D85D-49DBC6E7D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2817043"/>
              <a:ext cx="2232582" cy="15186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8657562" y="4335657"/>
              <a:ext cx="28170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61F7E21-7E18-A87E-13C8-DBD6B7FDA824}"/>
              </a:ext>
            </a:extLst>
          </p:cNvPr>
          <p:cNvSpPr/>
          <p:nvPr/>
        </p:nvSpPr>
        <p:spPr>
          <a:xfrm>
            <a:off x="10020615" y="3735933"/>
            <a:ext cx="178754" cy="18146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9377680" y="3858260"/>
            <a:ext cx="253989" cy="26293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DB777-8ABE-B9A9-357D-D07DBBF511DF}"/>
              </a:ext>
            </a:extLst>
          </p:cNvPr>
          <p:cNvSpPr/>
          <p:nvPr/>
        </p:nvSpPr>
        <p:spPr>
          <a:xfrm>
            <a:off x="10007920" y="3900485"/>
            <a:ext cx="202880" cy="197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85E897-15D3-D2AD-662B-1C0C324B537F}"/>
              </a:ext>
            </a:extLst>
          </p:cNvPr>
          <p:cNvSpPr/>
          <p:nvPr/>
        </p:nvSpPr>
        <p:spPr>
          <a:xfrm>
            <a:off x="10281707" y="3812540"/>
            <a:ext cx="355812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800621-6BF5-2811-83CD-C82F5AA65547}"/>
              </a:ext>
            </a:extLst>
          </p:cNvPr>
          <p:cNvSpPr/>
          <p:nvPr/>
        </p:nvSpPr>
        <p:spPr>
          <a:xfrm>
            <a:off x="9885274" y="2388719"/>
            <a:ext cx="122646" cy="1336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5D9E80-B9F9-A502-1712-03B9A3B5AB86}"/>
              </a:ext>
            </a:extLst>
          </p:cNvPr>
          <p:cNvSpPr/>
          <p:nvPr/>
        </p:nvSpPr>
        <p:spPr>
          <a:xfrm>
            <a:off x="9057270" y="2974062"/>
            <a:ext cx="355812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25F8B-36D7-449E-A70A-DFDC0876E8B1}"/>
              </a:ext>
            </a:extLst>
          </p:cNvPr>
          <p:cNvSpPr txBox="1"/>
          <p:nvPr/>
        </p:nvSpPr>
        <p:spPr>
          <a:xfrm rot="19558199">
            <a:off x="9696450" y="319210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Compound3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5DE43-EE21-5E4A-90E3-7A892DFBEB6B}"/>
              </a:ext>
            </a:extLst>
          </p:cNvPr>
          <p:cNvSpPr/>
          <p:nvPr/>
        </p:nvSpPr>
        <p:spPr>
          <a:xfrm>
            <a:off x="759956" y="2634420"/>
            <a:ext cx="6316636" cy="98507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6416B44-7B24-C7B6-0122-A1645E8925E0}"/>
              </a:ext>
            </a:extLst>
          </p:cNvPr>
          <p:cNvSpPr/>
          <p:nvPr/>
        </p:nvSpPr>
        <p:spPr>
          <a:xfrm>
            <a:off x="7261860" y="2974062"/>
            <a:ext cx="397304" cy="1958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90440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07505"/>
              </p:ext>
            </p:extLst>
          </p:nvPr>
        </p:nvGraphicFramePr>
        <p:xfrm>
          <a:off x="691376" y="2212940"/>
          <a:ext cx="6472995" cy="182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56664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396933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8474697" y="2023172"/>
            <a:ext cx="2820799" cy="2374882"/>
            <a:chOff x="8653806" y="1960775"/>
            <a:chExt cx="2820799" cy="237488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2374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4888E0-62E4-641E-D85D-49DBC6E7D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2817043"/>
              <a:ext cx="2232582" cy="15186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8657562" y="4335657"/>
              <a:ext cx="28170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61F7E21-7E18-A87E-13C8-DBD6B7FDA824}"/>
              </a:ext>
            </a:extLst>
          </p:cNvPr>
          <p:cNvSpPr/>
          <p:nvPr/>
        </p:nvSpPr>
        <p:spPr>
          <a:xfrm>
            <a:off x="10020615" y="3735933"/>
            <a:ext cx="178754" cy="18146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9377680" y="3858260"/>
            <a:ext cx="253989" cy="26293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FDB777-8ABE-B9A9-357D-D07DBBF511DF}"/>
              </a:ext>
            </a:extLst>
          </p:cNvPr>
          <p:cNvSpPr/>
          <p:nvPr/>
        </p:nvSpPr>
        <p:spPr>
          <a:xfrm>
            <a:off x="10007920" y="3900485"/>
            <a:ext cx="202880" cy="197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85E897-15D3-D2AD-662B-1C0C324B537F}"/>
              </a:ext>
            </a:extLst>
          </p:cNvPr>
          <p:cNvSpPr/>
          <p:nvPr/>
        </p:nvSpPr>
        <p:spPr>
          <a:xfrm>
            <a:off x="10281707" y="4010660"/>
            <a:ext cx="355812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800621-6BF5-2811-83CD-C82F5AA65547}"/>
              </a:ext>
            </a:extLst>
          </p:cNvPr>
          <p:cNvSpPr/>
          <p:nvPr/>
        </p:nvSpPr>
        <p:spPr>
          <a:xfrm>
            <a:off x="9885274" y="2388719"/>
            <a:ext cx="122646" cy="1336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5D9E80-B9F9-A502-1712-03B9A3B5AB86}"/>
              </a:ext>
            </a:extLst>
          </p:cNvPr>
          <p:cNvSpPr/>
          <p:nvPr/>
        </p:nvSpPr>
        <p:spPr>
          <a:xfrm>
            <a:off x="9057270" y="2974062"/>
            <a:ext cx="361049" cy="36811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25F8B-36D7-449E-A70A-DFDC0876E8B1}"/>
              </a:ext>
            </a:extLst>
          </p:cNvPr>
          <p:cNvSpPr txBox="1"/>
          <p:nvPr/>
        </p:nvSpPr>
        <p:spPr>
          <a:xfrm rot="19558199">
            <a:off x="9696450" y="319210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Compound3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5DE43-EE21-5E4A-90E3-7A892DFBEB6B}"/>
              </a:ext>
            </a:extLst>
          </p:cNvPr>
          <p:cNvSpPr/>
          <p:nvPr/>
        </p:nvSpPr>
        <p:spPr>
          <a:xfrm>
            <a:off x="759956" y="2634420"/>
            <a:ext cx="6316636" cy="98507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6416B44-7B24-C7B6-0122-A1645E8925E0}"/>
              </a:ext>
            </a:extLst>
          </p:cNvPr>
          <p:cNvSpPr/>
          <p:nvPr/>
        </p:nvSpPr>
        <p:spPr>
          <a:xfrm>
            <a:off x="7261860" y="2974062"/>
            <a:ext cx="397304" cy="1958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722E0-3484-7081-988B-EF48092651DE}"/>
              </a:ext>
            </a:extLst>
          </p:cNvPr>
          <p:cNvSpPr txBox="1"/>
          <p:nvPr/>
        </p:nvSpPr>
        <p:spPr>
          <a:xfrm>
            <a:off x="1686165" y="4542950"/>
            <a:ext cx="6386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?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4 compounds (variables)?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670F418-D277-7D11-A48D-D7E18E9231E6}"/>
              </a:ext>
            </a:extLst>
          </p:cNvPr>
          <p:cNvSpPr/>
          <p:nvPr/>
        </p:nvSpPr>
        <p:spPr>
          <a:xfrm flipV="1">
            <a:off x="1624842" y="4454077"/>
            <a:ext cx="6472995" cy="877578"/>
          </a:xfrm>
          <a:prstGeom prst="wedgeRoundRectCallout">
            <a:avLst>
              <a:gd name="adj1" fmla="val -47203"/>
              <a:gd name="adj2" fmla="val 94396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2351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8474697" y="2023172"/>
            <a:ext cx="2820799" cy="2374882"/>
            <a:chOff x="8653806" y="1960775"/>
            <a:chExt cx="2820799" cy="237488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237488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8657562" y="4335657"/>
              <a:ext cx="2817043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8905241" y="25720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10500675" y="38506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9929175" y="36205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10203495" y="41097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8910592" y="20980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8645677" y="28549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9391961" y="32613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3B6FEEE9-7EC2-213A-330C-3AAF8A1385EB}"/>
              </a:ext>
            </a:extLst>
          </p:cNvPr>
          <p:cNvSpPr/>
          <p:nvPr/>
        </p:nvSpPr>
        <p:spPr>
          <a:xfrm rot="2271340">
            <a:off x="9407202" y="4255420"/>
            <a:ext cx="276457" cy="274320"/>
          </a:xfrm>
          <a:prstGeom prst="plus">
            <a:avLst>
              <a:gd name="adj" fmla="val 4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F886EEA4-1520-2272-0248-7A5EC9C942F3}"/>
              </a:ext>
            </a:extLst>
          </p:cNvPr>
          <p:cNvSpPr/>
          <p:nvPr/>
        </p:nvSpPr>
        <p:spPr>
          <a:xfrm rot="2271340">
            <a:off x="8340404" y="3260752"/>
            <a:ext cx="276457" cy="274320"/>
          </a:xfrm>
          <a:prstGeom prst="plus">
            <a:avLst>
              <a:gd name="adj" fmla="val 4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3C736-870A-D0F8-6606-6AA15E321BFF}"/>
              </a:ext>
            </a:extLst>
          </p:cNvPr>
          <p:cNvSpPr txBox="1"/>
          <p:nvPr/>
        </p:nvSpPr>
        <p:spPr>
          <a:xfrm>
            <a:off x="9286180" y="1996224"/>
            <a:ext cx="2570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Find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mean</a:t>
            </a:r>
            <a:r>
              <a:rPr lang="de-DE" sz="1600" dirty="0"/>
              <a:t> and shift </a:t>
            </a:r>
            <a:r>
              <a:rPr lang="de-DE" sz="1600" dirty="0" err="1"/>
              <a:t>data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overlapped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4678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8344088" y="42622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/>
          <p:nvPr/>
        </p:nvCxnSpPr>
        <p:spPr>
          <a:xfrm>
            <a:off x="6987540" y="3931920"/>
            <a:ext cx="3116580" cy="98298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Fit a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passing</a:t>
            </a:r>
            <a:r>
              <a:rPr lang="de-DE" sz="1600" dirty="0"/>
              <a:t> </a:t>
            </a:r>
            <a:r>
              <a:rPr lang="de-DE" sz="1600" dirty="0" err="1"/>
              <a:t>through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fits</a:t>
            </a:r>
            <a:r>
              <a:rPr lang="de-DE" sz="1600" dirty="0"/>
              <a:t> </a:t>
            </a:r>
            <a:r>
              <a:rPr lang="de-DE" sz="1600" dirty="0" err="1"/>
              <a:t>better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points</a:t>
            </a:r>
            <a:r>
              <a:rPr lang="de-DE" sz="1600" dirty="0"/>
              <a:t> </a:t>
            </a:r>
            <a:r>
              <a:rPr lang="de-DE" sz="1600" dirty="0" err="1"/>
              <a:t>gets</a:t>
            </a:r>
            <a:r>
              <a:rPr lang="de-DE" sz="1600" dirty="0"/>
              <a:t> </a:t>
            </a:r>
            <a:r>
              <a:rPr lang="de-DE" sz="1600" dirty="0" err="1"/>
              <a:t>less</a:t>
            </a:r>
            <a:r>
              <a:rPr lang="de-DE" sz="1600" dirty="0"/>
              <a:t>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65662" y="3285068"/>
            <a:ext cx="268450" cy="8480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611535" y="4040836"/>
            <a:ext cx="42270" cy="10594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776797" y="3749911"/>
            <a:ext cx="145012" cy="4563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5EB30A-4AF5-8838-E884-F1B59642E89C}"/>
              </a:ext>
            </a:extLst>
          </p:cNvPr>
          <p:cNvCxnSpPr>
            <a:cxnSpLocks/>
          </p:cNvCxnSpPr>
          <p:nvPr/>
        </p:nvCxnSpPr>
        <p:spPr>
          <a:xfrm flipV="1">
            <a:off x="9277192" y="4719490"/>
            <a:ext cx="140101" cy="41286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482870-4D60-5DA3-ED56-E23ABC6FD85D}"/>
              </a:ext>
            </a:extLst>
          </p:cNvPr>
          <p:cNvCxnSpPr>
            <a:cxnSpLocks/>
          </p:cNvCxnSpPr>
          <p:nvPr/>
        </p:nvCxnSpPr>
        <p:spPr>
          <a:xfrm flipV="1">
            <a:off x="9587027" y="4792631"/>
            <a:ext cx="23279" cy="65185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F9FC686-75C5-BF1C-10F0-69EB0DA29D43}"/>
              </a:ext>
            </a:extLst>
          </p:cNvPr>
          <p:cNvCxnSpPr>
            <a:cxnSpLocks/>
          </p:cNvCxnSpPr>
          <p:nvPr/>
        </p:nvCxnSpPr>
        <p:spPr>
          <a:xfrm flipV="1">
            <a:off x="9008742" y="4557794"/>
            <a:ext cx="18844" cy="7252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8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8344088" y="42622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/>
          <p:nvPr/>
        </p:nvCxnSpPr>
        <p:spPr>
          <a:xfrm>
            <a:off x="6987540" y="3931920"/>
            <a:ext cx="3116580" cy="98298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hand</a:t>
            </a:r>
            <a:r>
              <a:rPr lang="de-DE" sz="1600" dirty="0"/>
              <a:t>,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means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fits</a:t>
            </a:r>
            <a:r>
              <a:rPr lang="de-DE" sz="1600" dirty="0"/>
              <a:t> at </a:t>
            </a:r>
            <a:r>
              <a:rPr lang="de-DE" sz="1600" dirty="0" err="1"/>
              <a:t>most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points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b="1" dirty="0" err="1"/>
              <a:t>maximized</a:t>
            </a:r>
            <a:r>
              <a:rPr lang="de-DE" sz="1600" dirty="0"/>
              <a:t>.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65662" y="3285068"/>
            <a:ext cx="268450" cy="8480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612496" y="4040946"/>
            <a:ext cx="42270" cy="10594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776797" y="3749911"/>
            <a:ext cx="145012" cy="4563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5EB30A-4AF5-8838-E884-F1B59642E89C}"/>
              </a:ext>
            </a:extLst>
          </p:cNvPr>
          <p:cNvCxnSpPr>
            <a:cxnSpLocks/>
          </p:cNvCxnSpPr>
          <p:nvPr/>
        </p:nvCxnSpPr>
        <p:spPr>
          <a:xfrm flipV="1">
            <a:off x="9277192" y="4719490"/>
            <a:ext cx="140101" cy="41286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482870-4D60-5DA3-ED56-E23ABC6FD85D}"/>
              </a:ext>
            </a:extLst>
          </p:cNvPr>
          <p:cNvCxnSpPr>
            <a:cxnSpLocks/>
          </p:cNvCxnSpPr>
          <p:nvPr/>
        </p:nvCxnSpPr>
        <p:spPr>
          <a:xfrm flipV="1">
            <a:off x="9587027" y="4792631"/>
            <a:ext cx="23279" cy="65185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F9FC686-75C5-BF1C-10F0-69EB0DA29D43}"/>
              </a:ext>
            </a:extLst>
          </p:cNvPr>
          <p:cNvCxnSpPr>
            <a:cxnSpLocks/>
          </p:cNvCxnSpPr>
          <p:nvPr/>
        </p:nvCxnSpPr>
        <p:spPr>
          <a:xfrm flipV="1">
            <a:off x="9008742" y="4557794"/>
            <a:ext cx="18844" cy="7252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ross 32">
            <a:extLst>
              <a:ext uri="{FF2B5EF4-FFF2-40B4-BE49-F238E27FC236}">
                <a16:creationId xmlns:a16="http://schemas.microsoft.com/office/drawing/2014/main" id="{C884B3F3-BD90-FCA8-C1A1-D471E15A57F4}"/>
              </a:ext>
            </a:extLst>
          </p:cNvPr>
          <p:cNvSpPr/>
          <p:nvPr/>
        </p:nvSpPr>
        <p:spPr>
          <a:xfrm rot="3913446">
            <a:off x="8934476" y="4484468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0EB690BA-B84F-3A46-30D9-BCD3885EA1B2}"/>
              </a:ext>
            </a:extLst>
          </p:cNvPr>
          <p:cNvSpPr/>
          <p:nvPr/>
        </p:nvSpPr>
        <p:spPr>
          <a:xfrm rot="3913446">
            <a:off x="9531970" y="467254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A7922AF1-56AC-7C18-9A50-31224575D23D}"/>
              </a:ext>
            </a:extLst>
          </p:cNvPr>
          <p:cNvSpPr/>
          <p:nvPr/>
        </p:nvSpPr>
        <p:spPr>
          <a:xfrm rot="3913446">
            <a:off x="7692835" y="4094979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7E19B3CA-0E8D-1070-A152-9963842DB3B9}"/>
              </a:ext>
            </a:extLst>
          </p:cNvPr>
          <p:cNvSpPr/>
          <p:nvPr/>
        </p:nvSpPr>
        <p:spPr>
          <a:xfrm rot="3913446">
            <a:off x="7569880" y="405367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3913446">
            <a:off x="7528535" y="4041259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A88B5D82-71D0-F79A-A93D-DA0C22E64B83}"/>
              </a:ext>
            </a:extLst>
          </p:cNvPr>
          <p:cNvSpPr/>
          <p:nvPr/>
        </p:nvSpPr>
        <p:spPr>
          <a:xfrm rot="3913446">
            <a:off x="9332994" y="460934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7CFDCC-D1F1-D816-943F-2AC9EEDD6907}"/>
              </a:ext>
            </a:extLst>
          </p:cNvPr>
          <p:cNvGrpSpPr/>
          <p:nvPr/>
        </p:nvGrpSpPr>
        <p:grpSpPr>
          <a:xfrm>
            <a:off x="2504045" y="4217670"/>
            <a:ext cx="3208020" cy="2165954"/>
            <a:chOff x="7075209" y="3143749"/>
            <a:chExt cx="3208020" cy="2165954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2E201D-07E8-EA66-C70B-AB6194E30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3143749"/>
              <a:ext cx="0" cy="216595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DA723C1-B4F6-717A-0152-46F025C83C08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3208020" cy="138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7C22FF2E-F35E-DBF8-381B-543C4055A984}"/>
              </a:ext>
            </a:extLst>
          </p:cNvPr>
          <p:cNvSpPr/>
          <p:nvPr/>
        </p:nvSpPr>
        <p:spPr>
          <a:xfrm>
            <a:off x="4763567" y="6122144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312F7FE1-4942-141A-3FA8-C917789DF00C}"/>
              </a:ext>
            </a:extLst>
          </p:cNvPr>
          <p:cNvSpPr/>
          <p:nvPr/>
        </p:nvSpPr>
        <p:spPr>
          <a:xfrm rot="2271340">
            <a:off x="3952033" y="5273798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FD2388-F010-0C3B-EF51-BB035ED74D37}"/>
              </a:ext>
            </a:extLst>
          </p:cNvPr>
          <p:cNvCxnSpPr>
            <a:cxnSpLocks/>
          </p:cNvCxnSpPr>
          <p:nvPr/>
        </p:nvCxnSpPr>
        <p:spPr>
          <a:xfrm>
            <a:off x="2595485" y="4943444"/>
            <a:ext cx="3116580" cy="98298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4E1C15-7CFC-0FA3-17E7-A093D2FB1D6E}"/>
              </a:ext>
            </a:extLst>
          </p:cNvPr>
          <p:cNvCxnSpPr>
            <a:cxnSpLocks/>
          </p:cNvCxnSpPr>
          <p:nvPr/>
        </p:nvCxnSpPr>
        <p:spPr>
          <a:xfrm flipV="1">
            <a:off x="4885137" y="5731014"/>
            <a:ext cx="140101" cy="41286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A545A26-39FE-20C7-9F0D-87F4C15B7198}"/>
              </a:ext>
            </a:extLst>
          </p:cNvPr>
          <p:cNvSpPr/>
          <p:nvPr/>
        </p:nvSpPr>
        <p:spPr>
          <a:xfrm rot="11894787">
            <a:off x="4068530" y="5582833"/>
            <a:ext cx="914566" cy="391399"/>
          </a:xfrm>
          <a:prstGeom prst="rtTriangle">
            <a:avLst/>
          </a:prstGeom>
          <a:noFill/>
          <a:ln w="3810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3EE755-86F3-B6CB-5B8F-7D4FB655555F}"/>
              </a:ext>
            </a:extLst>
          </p:cNvPr>
          <p:cNvSpPr txBox="1"/>
          <p:nvPr/>
        </p:nvSpPr>
        <p:spPr>
          <a:xfrm>
            <a:off x="4344268" y="576816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605B06-652E-64CB-C37B-5BB32A08041D}"/>
              </a:ext>
            </a:extLst>
          </p:cNvPr>
          <p:cNvSpPr txBox="1"/>
          <p:nvPr/>
        </p:nvSpPr>
        <p:spPr>
          <a:xfrm>
            <a:off x="4997647" y="57772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4471B2-6D8E-0904-16D5-F3ED3F8E0DC3}"/>
              </a:ext>
            </a:extLst>
          </p:cNvPr>
          <p:cNvSpPr txBox="1"/>
          <p:nvPr/>
        </p:nvSpPr>
        <p:spPr>
          <a:xfrm>
            <a:off x="4579175" y="529650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834C82-CE5A-1661-FED9-BB613D846D32}"/>
                  </a:ext>
                </a:extLst>
              </p:cNvPr>
              <p:cNvSpPr txBox="1"/>
              <p:nvPr/>
            </p:nvSpPr>
            <p:spPr>
              <a:xfrm>
                <a:off x="4292158" y="4272418"/>
                <a:ext cx="141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834C82-CE5A-1661-FED9-BB613D84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158" y="4272418"/>
                <a:ext cx="1412566" cy="369332"/>
              </a:xfrm>
              <a:prstGeom prst="rect">
                <a:avLst/>
              </a:prstGeom>
              <a:blipFill>
                <a:blip r:embed="rId2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3EF96E-EFDD-2963-D2BF-2C46F409DED7}"/>
                  </a:ext>
                </a:extLst>
              </p:cNvPr>
              <p:cNvSpPr txBox="1"/>
              <p:nvPr/>
            </p:nvSpPr>
            <p:spPr>
              <a:xfrm>
                <a:off x="4000842" y="4535575"/>
                <a:ext cx="825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𝑖𝑥𝑒𝑑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3EF96E-EFDD-2963-D2BF-2C46F409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842" y="4535575"/>
                <a:ext cx="825162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7865A8-2BC7-2F80-32A8-9B7173D2A341}"/>
                  </a:ext>
                </a:extLst>
              </p:cNvPr>
              <p:cNvSpPr txBox="1"/>
              <p:nvPr/>
            </p:nvSpPr>
            <p:spPr>
              <a:xfrm>
                <a:off x="4793931" y="4028722"/>
                <a:ext cx="821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7865A8-2BC7-2F80-32A8-9B7173D2A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31" y="4028722"/>
                <a:ext cx="821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80E872AC-9ED6-7321-5A97-05C2D802BB41}"/>
              </a:ext>
            </a:extLst>
          </p:cNvPr>
          <p:cNvSpPr/>
          <p:nvPr/>
        </p:nvSpPr>
        <p:spPr>
          <a:xfrm rot="8353712">
            <a:off x="6213419" y="4613058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38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F990253-47F4-6BCB-4F30-05C30985C5FE}"/>
              </a:ext>
            </a:extLst>
          </p:cNvPr>
          <p:cNvSpPr/>
          <p:nvPr/>
        </p:nvSpPr>
        <p:spPr>
          <a:xfrm rot="2271340">
            <a:off x="8344088" y="4262274"/>
            <a:ext cx="276457" cy="274320"/>
          </a:xfrm>
          <a:prstGeom prst="plus">
            <a:avLst>
              <a:gd name="adj" fmla="val 4084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Ultimately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fitting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will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largest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origin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points</a:t>
            </a:r>
            <a:r>
              <a:rPr lang="de-DE" sz="1600" dirty="0"/>
              <a:t> .</a:t>
            </a:r>
          </a:p>
          <a:p>
            <a:endParaRPr lang="de-DE" sz="1600" dirty="0"/>
          </a:p>
          <a:p>
            <a:r>
              <a:rPr lang="de-DE" sz="1600" dirty="0"/>
              <a:t>This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principal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1 (PC1.)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F5FDFE51-5FF2-83A5-B100-CC225FF756C5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ross 61">
            <a:extLst>
              <a:ext uri="{FF2B5EF4-FFF2-40B4-BE49-F238E27FC236}">
                <a16:creationId xmlns:a16="http://schemas.microsoft.com/office/drawing/2014/main" id="{FB4C8E64-C339-7EC7-C7D7-831C2E6D3EAB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3D740158-0C48-DAAC-6E1C-3AF910B89F3C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ross 64">
            <a:extLst>
              <a:ext uri="{FF2B5EF4-FFF2-40B4-BE49-F238E27FC236}">
                <a16:creationId xmlns:a16="http://schemas.microsoft.com/office/drawing/2014/main" id="{24437F78-4DCB-7486-5197-3AD8194BBA26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35A4156-71DD-0D3B-DE13-EA46BDCD42BA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46775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The </a:t>
            </a:r>
            <a:r>
              <a:rPr lang="de-DE" sz="1600" dirty="0" err="1"/>
              <a:t>slope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PC1 </a:t>
            </a:r>
            <a:r>
              <a:rPr lang="de-DE" sz="1600" dirty="0" err="1"/>
              <a:t>indicates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recipe (linear </a:t>
            </a:r>
            <a:r>
              <a:rPr lang="de-DE" sz="1600" dirty="0" err="1"/>
              <a:t>combination</a:t>
            </a:r>
            <a:r>
              <a:rPr lang="de-DE" sz="1600" dirty="0"/>
              <a:t>)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original variables.</a:t>
            </a:r>
          </a:p>
          <a:p>
            <a:endParaRPr lang="de-DE" sz="1600" dirty="0"/>
          </a:p>
          <a:p>
            <a:r>
              <a:rPr lang="de-DE" sz="1600" dirty="0"/>
              <a:t>E.g. </a:t>
            </a:r>
            <a:r>
              <a:rPr lang="de-DE" sz="1600" dirty="0" err="1"/>
              <a:t>slope</a:t>
            </a:r>
            <a:r>
              <a:rPr lang="de-DE" sz="1600" dirty="0"/>
              <a:t> = -5/4 </a:t>
            </a:r>
            <a:r>
              <a:rPr lang="de-DE" sz="1600" dirty="0" err="1"/>
              <a:t>indicates</a:t>
            </a:r>
            <a:r>
              <a:rPr lang="de-DE" sz="1600" dirty="0"/>
              <a:t> -4 </a:t>
            </a:r>
            <a:r>
              <a:rPr lang="de-DE" sz="1600" dirty="0" err="1"/>
              <a:t>portion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Compound1 </a:t>
            </a:r>
            <a:r>
              <a:rPr lang="de-DE" sz="1600" dirty="0" err="1"/>
              <a:t>mixed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5 </a:t>
            </a:r>
            <a:r>
              <a:rPr lang="de-DE" sz="1600" dirty="0" err="1"/>
              <a:t>portion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Compound2.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F5FDFE51-5FF2-83A5-B100-CC225FF756C5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ross 61">
            <a:extLst>
              <a:ext uri="{FF2B5EF4-FFF2-40B4-BE49-F238E27FC236}">
                <a16:creationId xmlns:a16="http://schemas.microsoft.com/office/drawing/2014/main" id="{FB4C8E64-C339-7EC7-C7D7-831C2E6D3EAB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3D740158-0C48-DAAC-6E1C-3AF910B89F3C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ross 64">
            <a:extLst>
              <a:ext uri="{FF2B5EF4-FFF2-40B4-BE49-F238E27FC236}">
                <a16:creationId xmlns:a16="http://schemas.microsoft.com/office/drawing/2014/main" id="{24437F78-4DCB-7486-5197-3AD8194BBA26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35A4156-71DD-0D3B-DE13-EA46BDCD42BA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6E5E8-E655-F3A2-417F-F75C34369EB1}"/>
              </a:ext>
            </a:extLst>
          </p:cNvPr>
          <p:cNvCxnSpPr>
            <a:cxnSpLocks/>
          </p:cNvCxnSpPr>
          <p:nvPr/>
        </p:nvCxnSpPr>
        <p:spPr>
          <a:xfrm flipH="1">
            <a:off x="7954942" y="439805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F6FE0-7866-F31C-02B6-9B7BA2923C09}"/>
              </a:ext>
            </a:extLst>
          </p:cNvPr>
          <p:cNvCxnSpPr>
            <a:cxnSpLocks/>
          </p:cNvCxnSpPr>
          <p:nvPr/>
        </p:nvCxnSpPr>
        <p:spPr>
          <a:xfrm flipV="1">
            <a:off x="7980882" y="382961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F17F90-AD56-79C4-CE93-7496A46535CD}"/>
              </a:ext>
            </a:extLst>
          </p:cNvPr>
          <p:cNvSpPr txBox="1"/>
          <p:nvPr/>
        </p:nvSpPr>
        <p:spPr>
          <a:xfrm>
            <a:off x="8093206" y="4418716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E905DF-BCD3-68C6-FA0E-F5ADC58EFE76}"/>
              </a:ext>
            </a:extLst>
          </p:cNvPr>
          <p:cNvSpPr txBox="1"/>
          <p:nvPr/>
        </p:nvSpPr>
        <p:spPr>
          <a:xfrm>
            <a:off x="7690632" y="398691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6051056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794B07-730B-7007-2488-65DEBEA4B0A1}"/>
                  </a:ext>
                </a:extLst>
              </p:cNvPr>
              <p:cNvSpPr txBox="1"/>
              <p:nvPr/>
            </p:nvSpPr>
            <p:spPr>
              <a:xfrm>
                <a:off x="9286180" y="1996224"/>
                <a:ext cx="25700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The </a:t>
                </a:r>
                <a:r>
                  <a:rPr lang="de-DE" sz="1600" dirty="0" err="1"/>
                  <a:t>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line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calculated</a:t>
                </a:r>
                <a:r>
                  <a:rPr lang="de-DE" sz="1600" dirty="0"/>
                  <a:t> via </a:t>
                </a:r>
                <a:r>
                  <a:rPr lang="de-DE" sz="1600" dirty="0" err="1"/>
                  <a:t>pythagorean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theorem</a:t>
                </a:r>
                <a:r>
                  <a:rPr lang="de-DE" sz="1600" dirty="0"/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(−4)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600" b="0" i="1" dirty="0" smtClean="0">
                        <a:latin typeface="Cambria Math" panose="02040503050406030204" pitchFamily="18" charset="0"/>
                      </a:rPr>
                      <m:t>=6.4</m:t>
                    </m:r>
                  </m:oMath>
                </a14:m>
                <a:endParaRPr lang="de-DE" sz="1600" b="0" dirty="0"/>
              </a:p>
              <a:p>
                <a:endParaRPr lang="de-DE" sz="1600" dirty="0"/>
              </a:p>
              <a:p>
                <a:r>
                  <a:rPr lang="de-DE" sz="1600" dirty="0"/>
                  <a:t>In </a:t>
                </a:r>
                <a:r>
                  <a:rPr lang="de-DE" sz="1600" dirty="0" err="1"/>
                  <a:t>general</a:t>
                </a:r>
                <a:r>
                  <a:rPr lang="de-DE" sz="1600" dirty="0"/>
                  <a:t>,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recipe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PC </a:t>
                </a:r>
                <a:r>
                  <a:rPr lang="de-DE" sz="1600" dirty="0" err="1"/>
                  <a:t>is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scaled</a:t>
                </a:r>
                <a:r>
                  <a:rPr lang="de-DE" sz="1600" dirty="0"/>
                  <a:t> so </a:t>
                </a:r>
                <a:r>
                  <a:rPr lang="de-DE" sz="1600" dirty="0" err="1"/>
                  <a:t>that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length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becomes</a:t>
                </a:r>
                <a:r>
                  <a:rPr lang="de-DE" sz="1600" dirty="0"/>
                  <a:t> 1.</a:t>
                </a:r>
              </a:p>
              <a:p>
                <a:endParaRPr lang="de-DE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794B07-730B-7007-2488-65DEBEA4B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80" y="1996224"/>
                <a:ext cx="2570003" cy="2308324"/>
              </a:xfrm>
              <a:prstGeom prst="rect">
                <a:avLst/>
              </a:prstGeom>
              <a:blipFill>
                <a:blip r:embed="rId2"/>
                <a:stretch>
                  <a:fillRect l="-1185" t="-10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36">
            <a:extLst>
              <a:ext uri="{FF2B5EF4-FFF2-40B4-BE49-F238E27FC236}">
                <a16:creationId xmlns:a16="http://schemas.microsoft.com/office/drawing/2014/main" id="{2DBDD31E-5168-D67C-F011-D5B83E1AD915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F5FDFE51-5FF2-83A5-B100-CC225FF756C5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ross 61">
            <a:extLst>
              <a:ext uri="{FF2B5EF4-FFF2-40B4-BE49-F238E27FC236}">
                <a16:creationId xmlns:a16="http://schemas.microsoft.com/office/drawing/2014/main" id="{FB4C8E64-C339-7EC7-C7D7-831C2E6D3EAB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3D740158-0C48-DAAC-6E1C-3AF910B89F3C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ross 64">
            <a:extLst>
              <a:ext uri="{FF2B5EF4-FFF2-40B4-BE49-F238E27FC236}">
                <a16:creationId xmlns:a16="http://schemas.microsoft.com/office/drawing/2014/main" id="{24437F78-4DCB-7486-5197-3AD8194BBA26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35A4156-71DD-0D3B-DE13-EA46BDCD42BA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6E5E8-E655-F3A2-417F-F75C34369EB1}"/>
              </a:ext>
            </a:extLst>
          </p:cNvPr>
          <p:cNvCxnSpPr>
            <a:cxnSpLocks/>
          </p:cNvCxnSpPr>
          <p:nvPr/>
        </p:nvCxnSpPr>
        <p:spPr>
          <a:xfrm flipH="1">
            <a:off x="7954942" y="439805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F6FE0-7866-F31C-02B6-9B7BA2923C09}"/>
              </a:ext>
            </a:extLst>
          </p:cNvPr>
          <p:cNvCxnSpPr>
            <a:cxnSpLocks/>
          </p:cNvCxnSpPr>
          <p:nvPr/>
        </p:nvCxnSpPr>
        <p:spPr>
          <a:xfrm flipV="1">
            <a:off x="7980882" y="382961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6E6A09-8E64-D055-7A82-DB07F23FABD3}"/>
              </a:ext>
            </a:extLst>
          </p:cNvPr>
          <p:cNvCxnSpPr>
            <a:cxnSpLocks/>
          </p:cNvCxnSpPr>
          <p:nvPr/>
        </p:nvCxnSpPr>
        <p:spPr>
          <a:xfrm flipH="1" flipV="1">
            <a:off x="7938384" y="384085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0F5189-5DAD-EDA5-C30F-19A452290F27}"/>
              </a:ext>
            </a:extLst>
          </p:cNvPr>
          <p:cNvSpPr txBox="1"/>
          <p:nvPr/>
        </p:nvSpPr>
        <p:spPr>
          <a:xfrm>
            <a:off x="8093206" y="4418716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B768FB-188C-E566-F2D8-2D19401DC40A}"/>
              </a:ext>
            </a:extLst>
          </p:cNvPr>
          <p:cNvSpPr txBox="1"/>
          <p:nvPr/>
        </p:nvSpPr>
        <p:spPr>
          <a:xfrm>
            <a:off x="7690632" y="398691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5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711A3E9-5DF8-E129-E3F4-D1810F7F9A85}"/>
              </a:ext>
            </a:extLst>
          </p:cNvPr>
          <p:cNvSpPr/>
          <p:nvPr/>
        </p:nvSpPr>
        <p:spPr>
          <a:xfrm rot="8353712">
            <a:off x="6213419" y="4613058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15B34E-70C5-DECF-C915-52E39D5E7279}"/>
              </a:ext>
            </a:extLst>
          </p:cNvPr>
          <p:cNvCxnSpPr>
            <a:cxnSpLocks/>
          </p:cNvCxnSpPr>
          <p:nvPr/>
        </p:nvCxnSpPr>
        <p:spPr>
          <a:xfrm flipH="1">
            <a:off x="2482364" y="573568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BA5888-0362-A6E1-CDE8-97F050C173C4}"/>
              </a:ext>
            </a:extLst>
          </p:cNvPr>
          <p:cNvCxnSpPr>
            <a:cxnSpLocks/>
          </p:cNvCxnSpPr>
          <p:nvPr/>
        </p:nvCxnSpPr>
        <p:spPr>
          <a:xfrm flipV="1">
            <a:off x="2508304" y="516724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BCA81-8C1D-9042-0506-5E08F7FB8C8A}"/>
              </a:ext>
            </a:extLst>
          </p:cNvPr>
          <p:cNvCxnSpPr>
            <a:cxnSpLocks/>
          </p:cNvCxnSpPr>
          <p:nvPr/>
        </p:nvCxnSpPr>
        <p:spPr>
          <a:xfrm flipH="1" flipV="1">
            <a:off x="2465806" y="517848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5ED6A5-D3A0-9B0A-C2F5-40659B336EAF}"/>
              </a:ext>
            </a:extLst>
          </p:cNvPr>
          <p:cNvSpPr txBox="1"/>
          <p:nvPr/>
        </p:nvSpPr>
        <p:spPr>
          <a:xfrm>
            <a:off x="2620628" y="57563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-4/6.4=-0.625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E6901-B68A-E75E-8DA4-50134A908563}"/>
              </a:ext>
            </a:extLst>
          </p:cNvPr>
          <p:cNvSpPr txBox="1"/>
          <p:nvPr/>
        </p:nvSpPr>
        <p:spPr>
          <a:xfrm>
            <a:off x="1243429" y="5324540"/>
            <a:ext cx="1269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5/6.4=0.781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F9292-E83A-7D5F-F135-EDF1CE82923F}"/>
              </a:ext>
            </a:extLst>
          </p:cNvPr>
          <p:cNvSpPr txBox="1"/>
          <p:nvPr/>
        </p:nvSpPr>
        <p:spPr>
          <a:xfrm>
            <a:off x="2797562" y="5194553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6.4/6.4=1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A9EA9-A3C8-E39B-1D9D-3B1872C8E64C}"/>
              </a:ext>
            </a:extLst>
          </p:cNvPr>
          <p:cNvSpPr txBox="1"/>
          <p:nvPr/>
        </p:nvSpPr>
        <p:spPr>
          <a:xfrm>
            <a:off x="4170810" y="5208644"/>
            <a:ext cx="30486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make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PC1, </a:t>
            </a:r>
            <a:r>
              <a:rPr lang="de-DE" sz="1600" dirty="0"/>
              <a:t>mix -0.625 </a:t>
            </a:r>
            <a:r>
              <a:rPr lang="de-DE" sz="1600" dirty="0" err="1"/>
              <a:t>portion</a:t>
            </a:r>
            <a:r>
              <a:rPr lang="de-DE" sz="1600" dirty="0"/>
              <a:t> Compound1</a:t>
            </a:r>
          </a:p>
          <a:p>
            <a:r>
              <a:rPr lang="de-DE" sz="1600" dirty="0" err="1"/>
              <a:t>with</a:t>
            </a:r>
            <a:r>
              <a:rPr lang="de-DE" sz="1600" dirty="0"/>
              <a:t> 0.781  </a:t>
            </a:r>
            <a:r>
              <a:rPr lang="de-DE" sz="1600" dirty="0" err="1"/>
              <a:t>portion</a:t>
            </a:r>
            <a:r>
              <a:rPr lang="de-DE" sz="1600" dirty="0"/>
              <a:t> Compound2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495A2-209C-D5CC-D9BD-5CAE6F74AF15}"/>
              </a:ext>
            </a:extLst>
          </p:cNvPr>
          <p:cNvSpPr/>
          <p:nvPr/>
        </p:nvSpPr>
        <p:spPr>
          <a:xfrm>
            <a:off x="4114874" y="5201343"/>
            <a:ext cx="3135097" cy="888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745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422" y="5057346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3823" y="506307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6764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36020-DF86-7409-9757-A72A07F3D6B2}"/>
              </a:ext>
            </a:extLst>
          </p:cNvPr>
          <p:cNvSpPr txBox="1"/>
          <p:nvPr/>
        </p:nvSpPr>
        <p:spPr>
          <a:xfrm>
            <a:off x="5791083" y="432884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k=</a:t>
            </a:r>
            <a:r>
              <a:rPr lang="en-US" dirty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54628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15B34E-70C5-DECF-C915-52E39D5E7279}"/>
              </a:ext>
            </a:extLst>
          </p:cNvPr>
          <p:cNvCxnSpPr>
            <a:cxnSpLocks/>
          </p:cNvCxnSpPr>
          <p:nvPr/>
        </p:nvCxnSpPr>
        <p:spPr>
          <a:xfrm flipH="1">
            <a:off x="2482364" y="573568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BA5888-0362-A6E1-CDE8-97F050C173C4}"/>
              </a:ext>
            </a:extLst>
          </p:cNvPr>
          <p:cNvCxnSpPr>
            <a:cxnSpLocks/>
          </p:cNvCxnSpPr>
          <p:nvPr/>
        </p:nvCxnSpPr>
        <p:spPr>
          <a:xfrm flipV="1">
            <a:off x="2508304" y="516724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BCA81-8C1D-9042-0506-5E08F7FB8C8A}"/>
              </a:ext>
            </a:extLst>
          </p:cNvPr>
          <p:cNvCxnSpPr>
            <a:cxnSpLocks/>
          </p:cNvCxnSpPr>
          <p:nvPr/>
        </p:nvCxnSpPr>
        <p:spPr>
          <a:xfrm flipH="1" flipV="1">
            <a:off x="2465806" y="517848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5ED6A5-D3A0-9B0A-C2F5-40659B336EAF}"/>
              </a:ext>
            </a:extLst>
          </p:cNvPr>
          <p:cNvSpPr txBox="1"/>
          <p:nvPr/>
        </p:nvSpPr>
        <p:spPr>
          <a:xfrm>
            <a:off x="2620628" y="57563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-4/6.4=-0.625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E6901-B68A-E75E-8DA4-50134A908563}"/>
              </a:ext>
            </a:extLst>
          </p:cNvPr>
          <p:cNvSpPr txBox="1"/>
          <p:nvPr/>
        </p:nvSpPr>
        <p:spPr>
          <a:xfrm>
            <a:off x="1243429" y="5324540"/>
            <a:ext cx="1269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5/6.4=0.781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F9292-E83A-7D5F-F135-EDF1CE82923F}"/>
              </a:ext>
            </a:extLst>
          </p:cNvPr>
          <p:cNvSpPr txBox="1"/>
          <p:nvPr/>
        </p:nvSpPr>
        <p:spPr>
          <a:xfrm>
            <a:off x="2797562" y="5194553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6.4/6.4=1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A9EA9-A3C8-E39B-1D9D-3B1872C8E64C}"/>
              </a:ext>
            </a:extLst>
          </p:cNvPr>
          <p:cNvSpPr txBox="1"/>
          <p:nvPr/>
        </p:nvSpPr>
        <p:spPr>
          <a:xfrm>
            <a:off x="4170810" y="5208644"/>
            <a:ext cx="30486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make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PC1, </a:t>
            </a:r>
            <a:r>
              <a:rPr lang="de-DE" sz="1600" dirty="0"/>
              <a:t>mix -0.625 </a:t>
            </a:r>
            <a:r>
              <a:rPr lang="de-DE" sz="1600" dirty="0" err="1"/>
              <a:t>portion</a:t>
            </a:r>
            <a:r>
              <a:rPr lang="de-DE" sz="1600" dirty="0"/>
              <a:t> Compound1</a:t>
            </a:r>
          </a:p>
          <a:p>
            <a:r>
              <a:rPr lang="de-DE" sz="1600" dirty="0" err="1"/>
              <a:t>with</a:t>
            </a:r>
            <a:r>
              <a:rPr lang="de-DE" sz="1600" dirty="0"/>
              <a:t> 0.781  </a:t>
            </a:r>
            <a:r>
              <a:rPr lang="de-DE" sz="1600" dirty="0" err="1"/>
              <a:t>portion</a:t>
            </a:r>
            <a:r>
              <a:rPr lang="de-DE" sz="1600" dirty="0"/>
              <a:t> Compound2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495A2-209C-D5CC-D9BD-5CAE6F74AF15}"/>
              </a:ext>
            </a:extLst>
          </p:cNvPr>
          <p:cNvSpPr/>
          <p:nvPr/>
        </p:nvSpPr>
        <p:spPr>
          <a:xfrm>
            <a:off x="4114874" y="5201343"/>
            <a:ext cx="3135097" cy="888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CFD0F2C-D093-707D-0D27-B5AE60ED6AB5}"/>
              </a:ext>
            </a:extLst>
          </p:cNvPr>
          <p:cNvSpPr/>
          <p:nvPr/>
        </p:nvSpPr>
        <p:spPr>
          <a:xfrm rot="16200000">
            <a:off x="5105026" y="4725294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3CA02B-8169-4831-59BD-C3ED796C2B9B}"/>
              </a:ext>
            </a:extLst>
          </p:cNvPr>
          <p:cNvSpPr txBox="1"/>
          <p:nvPr/>
        </p:nvSpPr>
        <p:spPr>
          <a:xfrm>
            <a:off x="4058866" y="4014561"/>
            <a:ext cx="262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The 1 </a:t>
            </a:r>
            <a:r>
              <a:rPr lang="de-DE" sz="1600" dirty="0" err="1"/>
              <a:t>unit</a:t>
            </a:r>
            <a:r>
              <a:rPr lang="de-DE" sz="1600" dirty="0"/>
              <a:t> </a:t>
            </a:r>
            <a:r>
              <a:rPr lang="de-DE" sz="1600" dirty="0" err="1"/>
              <a:t>long</a:t>
            </a:r>
            <a:r>
              <a:rPr lang="de-DE" sz="1600" dirty="0"/>
              <a:t> </a:t>
            </a:r>
            <a:r>
              <a:rPr lang="de-DE" sz="1600" dirty="0" err="1"/>
              <a:t>red</a:t>
            </a:r>
            <a:r>
              <a:rPr lang="de-DE" sz="1600" dirty="0"/>
              <a:t> </a:t>
            </a:r>
            <a:r>
              <a:rPr lang="de-DE" sz="1600" dirty="0" err="1"/>
              <a:t>vector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b="1" dirty="0" err="1"/>
              <a:t>Eigenvector</a:t>
            </a:r>
            <a:r>
              <a:rPr lang="de-DE" sz="1600" b="1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PC1.</a:t>
            </a:r>
            <a:endParaRPr lang="de-DE" sz="16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7AA968-8E49-9E05-199D-21032C960C4F}"/>
              </a:ext>
            </a:extLst>
          </p:cNvPr>
          <p:cNvCxnSpPr>
            <a:cxnSpLocks/>
            <a:endCxn id="68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470036-E7B7-A5A3-5FB4-E533A705F357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AD7455-FD24-211E-4091-87E8E133A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894A2FB-575D-26D7-3870-048DAE91ACA8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E74BE257-1B9A-F959-B8D9-1568A1084E6F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9F0632-EFA2-DFA4-D856-8BF0116EE069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C75120-189B-0CE3-7054-72C2137DD344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2994F09-1512-555F-258F-01FF0D574BF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8C8D432-BC65-7536-7002-4B98936796CC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48D17DC-591E-3DAD-9DB4-1C5311000CF6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561DD25-3EDF-37A4-D7F2-D151FDB0D7C4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692629-373B-037A-25F9-B245ABE53284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52F5B9-1C2A-6657-B9E5-FF57EF1C75F9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E459CAB-17F7-556F-7500-735D67085EFD}"/>
                  </a:ext>
                </a:extLst>
              </p:cNvPr>
              <p:cNvSpPr txBox="1"/>
              <p:nvPr/>
            </p:nvSpPr>
            <p:spPr>
              <a:xfrm>
                <a:off x="9286180" y="1996224"/>
                <a:ext cx="257000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Thr </a:t>
                </a:r>
                <a:r>
                  <a:rPr lang="de-DE" sz="1600" dirty="0" err="1"/>
                  <a:t>sum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squared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distances</a:t>
                </a:r>
                <a:r>
                  <a:rPr lang="de-DE" sz="1600" dirty="0"/>
                  <a:t> </a:t>
                </a:r>
                <a:r>
                  <a:rPr lang="de-DE" sz="1600" dirty="0" err="1"/>
                  <a:t>is</a:t>
                </a:r>
                <a:r>
                  <a:rPr lang="de-DE" sz="1600" dirty="0"/>
                  <a:t>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b="1" dirty="0"/>
                  <a:t>Eigenvalue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for</a:t>
                </a:r>
                <a:r>
                  <a:rPr lang="de-DE" sz="1600" dirty="0"/>
                  <a:t> PC1</a:t>
                </a:r>
              </a:p>
              <a:p>
                <a:r>
                  <a:rPr lang="de-DE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E459CAB-17F7-556F-7500-735D6708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80" y="1996224"/>
                <a:ext cx="2570003" cy="1323439"/>
              </a:xfrm>
              <a:prstGeom prst="rect">
                <a:avLst/>
              </a:prstGeom>
              <a:blipFill>
                <a:blip r:embed="rId2"/>
                <a:stretch>
                  <a:fillRect l="-1185" t="-1835" b="-4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16616-2651-2F7C-3BBE-03FF1DE440BC}"/>
              </a:ext>
            </a:extLst>
          </p:cNvPr>
          <p:cNvCxnSpPr>
            <a:cxnSpLocks/>
          </p:cNvCxnSpPr>
          <p:nvPr/>
        </p:nvCxnSpPr>
        <p:spPr>
          <a:xfrm flipV="1">
            <a:off x="7600963" y="3262571"/>
            <a:ext cx="287843" cy="25479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FC616DC-19C6-5790-60E6-51F8DBFDF64F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068E3F-937C-F698-A946-0CEBF0AB0B4F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B3B3CC32-6B70-5222-8EFB-A400C1688A12}"/>
              </a:ext>
            </a:extLst>
          </p:cNvPr>
          <p:cNvSpPr/>
          <p:nvPr/>
        </p:nvSpPr>
        <p:spPr>
          <a:xfrm rot="5816960">
            <a:off x="7512289" y="342489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8B822EEA-33AB-8942-B941-98A740080176}"/>
              </a:ext>
            </a:extLst>
          </p:cNvPr>
          <p:cNvSpPr/>
          <p:nvPr/>
        </p:nvSpPr>
        <p:spPr>
          <a:xfrm rot="5816960">
            <a:off x="7763816" y="36711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AB42C30D-6185-6360-638D-7415662BE2FD}"/>
              </a:ext>
            </a:extLst>
          </p:cNvPr>
          <p:cNvSpPr/>
          <p:nvPr/>
        </p:nvSpPr>
        <p:spPr>
          <a:xfrm rot="5816960">
            <a:off x="8811856" y="471309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74EA7403-50A5-1DA1-9640-444523C526B2}"/>
              </a:ext>
            </a:extLst>
          </p:cNvPr>
          <p:cNvSpPr/>
          <p:nvPr/>
        </p:nvSpPr>
        <p:spPr>
          <a:xfrm rot="5816960">
            <a:off x="7799718" y="3701226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112DF71A-1F4C-9E58-58B1-2682557E1853}"/>
              </a:ext>
            </a:extLst>
          </p:cNvPr>
          <p:cNvSpPr/>
          <p:nvPr/>
        </p:nvSpPr>
        <p:spPr>
          <a:xfrm rot="5816960">
            <a:off x="9193134" y="5086523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Cross 83">
            <a:extLst>
              <a:ext uri="{FF2B5EF4-FFF2-40B4-BE49-F238E27FC236}">
                <a16:creationId xmlns:a16="http://schemas.microsoft.com/office/drawing/2014/main" id="{558A9F58-FFE8-BCBD-BF5C-D02C8380FFC8}"/>
              </a:ext>
            </a:extLst>
          </p:cNvPr>
          <p:cNvSpPr/>
          <p:nvPr/>
        </p:nvSpPr>
        <p:spPr>
          <a:xfrm rot="5816960">
            <a:off x="9202782" y="5101337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DE584E9-DFAC-9C8C-386A-9213E98CFF32}"/>
              </a:ext>
            </a:extLst>
          </p:cNvPr>
          <p:cNvCxnSpPr>
            <a:cxnSpLocks/>
          </p:cNvCxnSpPr>
          <p:nvPr/>
        </p:nvCxnSpPr>
        <p:spPr>
          <a:xfrm flipH="1">
            <a:off x="7954942" y="4398054"/>
            <a:ext cx="51975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4A9B4D-E5A0-84F5-BD06-3FAEDC646524}"/>
              </a:ext>
            </a:extLst>
          </p:cNvPr>
          <p:cNvCxnSpPr>
            <a:cxnSpLocks/>
          </p:cNvCxnSpPr>
          <p:nvPr/>
        </p:nvCxnSpPr>
        <p:spPr>
          <a:xfrm flipV="1">
            <a:off x="7980882" y="3829615"/>
            <a:ext cx="0" cy="5684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ACA92B6-FA89-1BB3-85E0-CC2A53DEDDEE}"/>
              </a:ext>
            </a:extLst>
          </p:cNvPr>
          <p:cNvCxnSpPr>
            <a:cxnSpLocks/>
          </p:cNvCxnSpPr>
          <p:nvPr/>
        </p:nvCxnSpPr>
        <p:spPr>
          <a:xfrm flipH="1" flipV="1">
            <a:off x="7938384" y="3840853"/>
            <a:ext cx="543932" cy="55014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793F2D0-9651-FAE0-3997-5B4E9E638805}"/>
              </a:ext>
            </a:extLst>
          </p:cNvPr>
          <p:cNvSpPr txBox="1"/>
          <p:nvPr/>
        </p:nvSpPr>
        <p:spPr>
          <a:xfrm>
            <a:off x="8155871" y="381025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9C6D05-F121-CB72-D232-55FDC5D8D9F8}"/>
              </a:ext>
            </a:extLst>
          </p:cNvPr>
          <p:cNvCxnSpPr>
            <a:cxnSpLocks/>
          </p:cNvCxnSpPr>
          <p:nvPr/>
        </p:nvCxnSpPr>
        <p:spPr>
          <a:xfrm>
            <a:off x="8141970" y="3615690"/>
            <a:ext cx="558547" cy="547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C6E292-4C23-77A4-0E5A-070DC4142B00}"/>
              </a:ext>
            </a:extLst>
          </p:cNvPr>
          <p:cNvCxnSpPr/>
          <p:nvPr/>
        </p:nvCxnSpPr>
        <p:spPr>
          <a:xfrm>
            <a:off x="8212893" y="3482585"/>
            <a:ext cx="587175" cy="563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559A626-959C-ADEB-83BB-D879AB100A5E}"/>
              </a:ext>
            </a:extLst>
          </p:cNvPr>
          <p:cNvCxnSpPr>
            <a:cxnSpLocks/>
          </p:cNvCxnSpPr>
          <p:nvPr/>
        </p:nvCxnSpPr>
        <p:spPr>
          <a:xfrm>
            <a:off x="8062437" y="3108952"/>
            <a:ext cx="856931" cy="824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265802-47F1-3C3F-267A-48E754BDB75D}"/>
              </a:ext>
            </a:extLst>
          </p:cNvPr>
          <p:cNvCxnSpPr>
            <a:cxnSpLocks/>
          </p:cNvCxnSpPr>
          <p:nvPr/>
        </p:nvCxnSpPr>
        <p:spPr>
          <a:xfrm>
            <a:off x="8918745" y="3935862"/>
            <a:ext cx="856931" cy="824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DDF281-9D62-2C6B-9245-EDD4EB98F4A1}"/>
              </a:ext>
            </a:extLst>
          </p:cNvPr>
          <p:cNvCxnSpPr>
            <a:cxnSpLocks/>
          </p:cNvCxnSpPr>
          <p:nvPr/>
        </p:nvCxnSpPr>
        <p:spPr>
          <a:xfrm>
            <a:off x="8800364" y="4045219"/>
            <a:ext cx="856931" cy="824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AC1A3C-ED63-E4B0-EDC0-9F1758198848}"/>
              </a:ext>
            </a:extLst>
          </p:cNvPr>
          <p:cNvCxnSpPr>
            <a:cxnSpLocks/>
          </p:cNvCxnSpPr>
          <p:nvPr/>
        </p:nvCxnSpPr>
        <p:spPr>
          <a:xfrm>
            <a:off x="8694492" y="4164305"/>
            <a:ext cx="418285" cy="4282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1B16ED6-0472-07B0-D149-047F5D4AA091}"/>
              </a:ext>
            </a:extLst>
          </p:cNvPr>
          <p:cNvSpPr txBox="1"/>
          <p:nvPr/>
        </p:nvSpPr>
        <p:spPr>
          <a:xfrm>
            <a:off x="8346133" y="362176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2AA26F-9235-0854-1086-BC226D683587}"/>
              </a:ext>
            </a:extLst>
          </p:cNvPr>
          <p:cNvSpPr txBox="1"/>
          <p:nvPr/>
        </p:nvSpPr>
        <p:spPr>
          <a:xfrm>
            <a:off x="8554043" y="340713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8953C2-CF7B-54B5-8034-4A82ACD4A869}"/>
              </a:ext>
            </a:extLst>
          </p:cNvPr>
          <p:cNvSpPr txBox="1"/>
          <p:nvPr/>
        </p:nvSpPr>
        <p:spPr>
          <a:xfrm>
            <a:off x="8614102" y="428301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AB91F8E-5E44-76FA-B553-D671186BE175}"/>
              </a:ext>
            </a:extLst>
          </p:cNvPr>
          <p:cNvSpPr txBox="1"/>
          <p:nvPr/>
        </p:nvSpPr>
        <p:spPr>
          <a:xfrm>
            <a:off x="8834651" y="411705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F4E27B-6F87-A078-72AF-BDDD6F3594B1}"/>
              </a:ext>
            </a:extLst>
          </p:cNvPr>
          <p:cNvSpPr txBox="1"/>
          <p:nvPr/>
        </p:nvSpPr>
        <p:spPr>
          <a:xfrm>
            <a:off x="9078061" y="392620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d6</a:t>
            </a:r>
          </a:p>
        </p:txBody>
      </p:sp>
    </p:spTree>
    <p:extLst>
      <p:ext uri="{BB962C8B-B14F-4D97-AF65-F5344CB8AC3E}">
        <p14:creationId xmlns:p14="http://schemas.microsoft.com/office/powerpoint/2010/main" val="67520104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20901-F5D1-5466-0757-01200E6A5F10}"/>
              </a:ext>
            </a:extLst>
          </p:cNvPr>
          <p:cNvGrpSpPr/>
          <p:nvPr/>
        </p:nvGrpSpPr>
        <p:grpSpPr>
          <a:xfrm rot="5400000">
            <a:off x="2105295" y="5176157"/>
            <a:ext cx="554562" cy="568439"/>
            <a:chOff x="7938384" y="3829615"/>
            <a:chExt cx="554562" cy="56843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5FB3B77-B97E-CD1A-7832-104D0DAD1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4942" y="3861606"/>
              <a:ext cx="51975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90BB292-4529-FEA1-08DC-F9357B393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2946" y="3829615"/>
              <a:ext cx="0" cy="5684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A0DD246-9D1D-7C7E-FD9E-21A479413D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8384" y="3840853"/>
              <a:ext cx="543932" cy="55014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5A803C-9194-F49A-05D3-1A24D620F0A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9277162" y="5019833"/>
            <a:ext cx="205351" cy="1747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8A49FF-01D1-A5AD-CB19-2D5EC14DA5EE}"/>
              </a:ext>
            </a:extLst>
          </p:cNvPr>
          <p:cNvGraphicFramePr>
            <a:graphicFrameLocks noGrp="1"/>
          </p:cNvGraphicFramePr>
          <p:nvPr/>
        </p:nvGraphicFramePr>
        <p:xfrm>
          <a:off x="691376" y="2212940"/>
          <a:ext cx="6472995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69100">
                  <a:extLst>
                    <a:ext uri="{9D8B030D-6E8A-4147-A177-3AD203B41FA5}">
                      <a16:colId xmlns:a16="http://schemas.microsoft.com/office/drawing/2014/main" val="2762374644"/>
                    </a:ext>
                  </a:extLst>
                </a:gridCol>
                <a:gridCol w="847960">
                  <a:extLst>
                    <a:ext uri="{9D8B030D-6E8A-4147-A177-3AD203B41FA5}">
                      <a16:colId xmlns:a16="http://schemas.microsoft.com/office/drawing/2014/main" val="1509138021"/>
                    </a:ext>
                  </a:extLst>
                </a:gridCol>
                <a:gridCol w="810687">
                  <a:extLst>
                    <a:ext uri="{9D8B030D-6E8A-4147-A177-3AD203B41FA5}">
                      <a16:colId xmlns:a16="http://schemas.microsoft.com/office/drawing/2014/main" val="73220780"/>
                    </a:ext>
                  </a:extLst>
                </a:gridCol>
                <a:gridCol w="838641">
                  <a:extLst>
                    <a:ext uri="{9D8B030D-6E8A-4147-A177-3AD203B41FA5}">
                      <a16:colId xmlns:a16="http://schemas.microsoft.com/office/drawing/2014/main" val="1403495352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372432816"/>
                    </a:ext>
                  </a:extLst>
                </a:gridCol>
                <a:gridCol w="820005">
                  <a:extLst>
                    <a:ext uri="{9D8B030D-6E8A-4147-A177-3AD203B41FA5}">
                      <a16:colId xmlns:a16="http://schemas.microsoft.com/office/drawing/2014/main" val="1417465536"/>
                    </a:ext>
                  </a:extLst>
                </a:gridCol>
                <a:gridCol w="866597">
                  <a:extLst>
                    <a:ext uri="{9D8B030D-6E8A-4147-A177-3AD203B41FA5}">
                      <a16:colId xmlns:a16="http://schemas.microsoft.com/office/drawing/2014/main" val="2757273347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Virus6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48758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15847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Compound2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5042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EDB56-7F65-07D6-A34E-2EDC68175493}"/>
              </a:ext>
            </a:extLst>
          </p:cNvPr>
          <p:cNvGrpSpPr/>
          <p:nvPr/>
        </p:nvGrpSpPr>
        <p:grpSpPr>
          <a:xfrm>
            <a:off x="6896100" y="2023172"/>
            <a:ext cx="4399396" cy="3348928"/>
            <a:chOff x="7075209" y="1960775"/>
            <a:chExt cx="4399396" cy="33489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C57CB-12B2-7B3B-D511-77BE15DBA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806" y="1960775"/>
              <a:ext cx="0" cy="3348928"/>
            </a:xfrm>
            <a:prstGeom prst="straightConnector1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55D40-CFDA-F57A-CCE0-8EAB2561246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09" y="4335657"/>
              <a:ext cx="4399396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22BB9-3B6B-EBBC-93A6-653D59FCB302}"/>
              </a:ext>
            </a:extLst>
          </p:cNvPr>
          <p:cNvSpPr/>
          <p:nvPr/>
        </p:nvSpPr>
        <p:spPr>
          <a:xfrm>
            <a:off x="7857368" y="3572932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07A92-5200-A237-EE76-ECC67E9E1A97}"/>
              </a:ext>
            </a:extLst>
          </p:cNvPr>
          <p:cNvSpPr txBox="1"/>
          <p:nvPr/>
        </p:nvSpPr>
        <p:spPr>
          <a:xfrm>
            <a:off x="9946597" y="445407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C808F-9C22-88E2-6DCF-0337F33DCCAB}"/>
              </a:ext>
            </a:extLst>
          </p:cNvPr>
          <p:cNvSpPr txBox="1"/>
          <p:nvPr/>
        </p:nvSpPr>
        <p:spPr>
          <a:xfrm rot="16200000">
            <a:off x="7586556" y="2592612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Compound2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D1009-1782-E254-9D05-6DEE6F8509C6}"/>
              </a:ext>
            </a:extLst>
          </p:cNvPr>
          <p:cNvSpPr/>
          <p:nvPr/>
        </p:nvSpPr>
        <p:spPr>
          <a:xfrm>
            <a:off x="9452802" y="48515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82BC38-2652-892F-A2F8-FC12B6DBB92A}"/>
              </a:ext>
            </a:extLst>
          </p:cNvPr>
          <p:cNvSpPr/>
          <p:nvPr/>
        </p:nvSpPr>
        <p:spPr>
          <a:xfrm>
            <a:off x="8881302" y="4621467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84F58-2C8D-357D-ADFB-1137DF580204}"/>
              </a:ext>
            </a:extLst>
          </p:cNvPr>
          <p:cNvSpPr/>
          <p:nvPr/>
        </p:nvSpPr>
        <p:spPr>
          <a:xfrm>
            <a:off x="9155622" y="511062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3E9A30-4557-2C4D-BDA4-EA1EDDA71FE8}"/>
              </a:ext>
            </a:extLst>
          </p:cNvPr>
          <p:cNvSpPr/>
          <p:nvPr/>
        </p:nvSpPr>
        <p:spPr>
          <a:xfrm>
            <a:off x="7862719" y="309894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C9E6DA-ADAA-EB37-6650-ACB27A63DB19}"/>
              </a:ext>
            </a:extLst>
          </p:cNvPr>
          <p:cNvSpPr/>
          <p:nvPr/>
        </p:nvSpPr>
        <p:spPr>
          <a:xfrm>
            <a:off x="7597804" y="3855860"/>
            <a:ext cx="202877" cy="1971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2DC7A-0620-6B0C-747D-EF47505E07D2}"/>
              </a:ext>
            </a:extLst>
          </p:cNvPr>
          <p:cNvCxnSpPr>
            <a:cxnSpLocks/>
          </p:cNvCxnSpPr>
          <p:nvPr/>
        </p:nvCxnSpPr>
        <p:spPr>
          <a:xfrm>
            <a:off x="7400041" y="3310220"/>
            <a:ext cx="2342657" cy="23175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9286180" y="1996224"/>
            <a:ext cx="2570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PC2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selected</a:t>
            </a:r>
            <a:r>
              <a:rPr lang="de-DE" sz="1600" dirty="0"/>
              <a:t> via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fitting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perpendicular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PC1.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48D23-297E-0D32-480E-7DC724D68AC2}"/>
              </a:ext>
            </a:extLst>
          </p:cNvPr>
          <p:cNvCxnSpPr>
            <a:cxnSpLocks/>
          </p:cNvCxnSpPr>
          <p:nvPr/>
        </p:nvCxnSpPr>
        <p:spPr>
          <a:xfrm>
            <a:off x="7762995" y="4029106"/>
            <a:ext cx="528598" cy="523297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37EE5A-44A3-B8A2-9165-CBF06DFE9B48}"/>
              </a:ext>
            </a:extLst>
          </p:cNvPr>
          <p:cNvCxnSpPr>
            <a:cxnSpLocks/>
          </p:cNvCxnSpPr>
          <p:nvPr/>
        </p:nvCxnSpPr>
        <p:spPr>
          <a:xfrm flipV="1">
            <a:off x="7778945" y="3793685"/>
            <a:ext cx="109861" cy="1044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3F2AF6-EA16-9904-04BC-AA0FBCA31386}"/>
              </a:ext>
            </a:extLst>
          </p:cNvPr>
          <p:cNvCxnSpPr>
            <a:cxnSpLocks/>
          </p:cNvCxnSpPr>
          <p:nvPr/>
        </p:nvCxnSpPr>
        <p:spPr>
          <a:xfrm flipV="1">
            <a:off x="7847193" y="3724113"/>
            <a:ext cx="53244" cy="52199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711A3E9-5DF8-E129-E3F4-D1810F7F9A85}"/>
              </a:ext>
            </a:extLst>
          </p:cNvPr>
          <p:cNvSpPr/>
          <p:nvPr/>
        </p:nvSpPr>
        <p:spPr>
          <a:xfrm rot="8353712">
            <a:off x="6213419" y="4613058"/>
            <a:ext cx="477683" cy="2700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5ED6A5-D3A0-9B0A-C2F5-40659B336EAF}"/>
              </a:ext>
            </a:extLst>
          </p:cNvPr>
          <p:cNvSpPr txBox="1"/>
          <p:nvPr/>
        </p:nvSpPr>
        <p:spPr>
          <a:xfrm>
            <a:off x="2632157" y="5314465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4/6.4=0.625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E6901-B68A-E75E-8DA4-50134A908563}"/>
              </a:ext>
            </a:extLst>
          </p:cNvPr>
          <p:cNvSpPr txBox="1"/>
          <p:nvPr/>
        </p:nvSpPr>
        <p:spPr>
          <a:xfrm>
            <a:off x="1745535" y="5758840"/>
            <a:ext cx="1269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5/6.4=0.781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FF9292-E83A-7D5F-F135-EDF1CE82923F}"/>
              </a:ext>
            </a:extLst>
          </p:cNvPr>
          <p:cNvSpPr txBox="1"/>
          <p:nvPr/>
        </p:nvSpPr>
        <p:spPr>
          <a:xfrm>
            <a:off x="1334774" y="5208644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6.4/6.4=1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A9EA9-A3C8-E39B-1D9D-3B1872C8E64C}"/>
              </a:ext>
            </a:extLst>
          </p:cNvPr>
          <p:cNvSpPr txBox="1"/>
          <p:nvPr/>
        </p:nvSpPr>
        <p:spPr>
          <a:xfrm>
            <a:off x="4170810" y="5208644"/>
            <a:ext cx="30486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make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PC2, </a:t>
            </a:r>
            <a:r>
              <a:rPr lang="de-DE" sz="1600" dirty="0"/>
              <a:t>mix 0.781 </a:t>
            </a:r>
            <a:r>
              <a:rPr lang="de-DE" sz="1600" dirty="0" err="1"/>
              <a:t>portion</a:t>
            </a:r>
            <a:r>
              <a:rPr lang="de-DE" sz="1600" dirty="0"/>
              <a:t> Compound1</a:t>
            </a:r>
          </a:p>
          <a:p>
            <a:r>
              <a:rPr lang="de-DE" sz="1600" dirty="0" err="1"/>
              <a:t>with</a:t>
            </a:r>
            <a:r>
              <a:rPr lang="de-DE" sz="1600" dirty="0"/>
              <a:t> 0.625 </a:t>
            </a:r>
            <a:r>
              <a:rPr lang="de-DE" sz="1600" dirty="0" err="1"/>
              <a:t>portion</a:t>
            </a:r>
            <a:r>
              <a:rPr lang="de-DE" sz="1600" dirty="0"/>
              <a:t> Compound2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7495A2-209C-D5CC-D9BD-5CAE6F74AF15}"/>
              </a:ext>
            </a:extLst>
          </p:cNvPr>
          <p:cNvSpPr/>
          <p:nvPr/>
        </p:nvSpPr>
        <p:spPr>
          <a:xfrm>
            <a:off x="4114874" y="5201343"/>
            <a:ext cx="3135097" cy="8885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F0CEF2-67CD-BBFD-1B4C-3396D40F2773}"/>
              </a:ext>
            </a:extLst>
          </p:cNvPr>
          <p:cNvCxnSpPr>
            <a:cxnSpLocks/>
          </p:cNvCxnSpPr>
          <p:nvPr/>
        </p:nvCxnSpPr>
        <p:spPr>
          <a:xfrm flipV="1">
            <a:off x="7431262" y="3471384"/>
            <a:ext cx="1975167" cy="196538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35B14E8-F3E2-D5B5-66E3-E8E7C7EFB122}"/>
              </a:ext>
            </a:extLst>
          </p:cNvPr>
          <p:cNvGrpSpPr/>
          <p:nvPr/>
        </p:nvGrpSpPr>
        <p:grpSpPr>
          <a:xfrm rot="5400000">
            <a:off x="8469268" y="3842825"/>
            <a:ext cx="554562" cy="568439"/>
            <a:chOff x="7938384" y="3829615"/>
            <a:chExt cx="554562" cy="568439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FCEA800-0373-F9C1-A71C-AD6AA2D3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4942" y="3861606"/>
              <a:ext cx="519755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669A96-9B3E-82E4-CFB8-8582475BA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2946" y="3829615"/>
              <a:ext cx="0" cy="5684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3B6FA77-C307-526A-829A-EE24732A70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8384" y="3840853"/>
              <a:ext cx="543932" cy="550145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Cross 71">
            <a:extLst>
              <a:ext uri="{FF2B5EF4-FFF2-40B4-BE49-F238E27FC236}">
                <a16:creationId xmlns:a16="http://schemas.microsoft.com/office/drawing/2014/main" id="{CB1D538C-8152-45BA-A6EA-238D5CDD17C1}"/>
              </a:ext>
            </a:extLst>
          </p:cNvPr>
          <p:cNvSpPr/>
          <p:nvPr/>
        </p:nvSpPr>
        <p:spPr>
          <a:xfrm rot="5816960">
            <a:off x="8206590" y="4478678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3B4038-CF26-95FC-C76A-9E8B28A6AFE2}"/>
              </a:ext>
            </a:extLst>
          </p:cNvPr>
          <p:cNvCxnSpPr>
            <a:cxnSpLocks/>
          </p:cNvCxnSpPr>
          <p:nvPr/>
        </p:nvCxnSpPr>
        <p:spPr>
          <a:xfrm>
            <a:off x="8038672" y="3736249"/>
            <a:ext cx="528598" cy="523297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ross 74">
            <a:extLst>
              <a:ext uri="{FF2B5EF4-FFF2-40B4-BE49-F238E27FC236}">
                <a16:creationId xmlns:a16="http://schemas.microsoft.com/office/drawing/2014/main" id="{4C2AB526-204F-8782-658D-F142FA8C2468}"/>
              </a:ext>
            </a:extLst>
          </p:cNvPr>
          <p:cNvSpPr/>
          <p:nvPr/>
        </p:nvSpPr>
        <p:spPr>
          <a:xfrm rot="5816960">
            <a:off x="8501317" y="4193441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A9266AF-5D6E-EF8D-75F5-F3A9C87D3840}"/>
              </a:ext>
            </a:extLst>
          </p:cNvPr>
          <p:cNvCxnSpPr>
            <a:cxnSpLocks/>
          </p:cNvCxnSpPr>
          <p:nvPr/>
        </p:nvCxnSpPr>
        <p:spPr>
          <a:xfrm>
            <a:off x="8027452" y="3270528"/>
            <a:ext cx="775488" cy="785296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59C6F22C-5B7F-6ABF-43BD-F6002D8E175E}"/>
              </a:ext>
            </a:extLst>
          </p:cNvPr>
          <p:cNvSpPr/>
          <p:nvPr/>
        </p:nvSpPr>
        <p:spPr>
          <a:xfrm rot="5816960">
            <a:off x="8719086" y="3976640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FDAF07D-4379-82B3-80C9-B795C1328CF4}"/>
              </a:ext>
            </a:extLst>
          </p:cNvPr>
          <p:cNvCxnSpPr>
            <a:cxnSpLocks/>
          </p:cNvCxnSpPr>
          <p:nvPr/>
        </p:nvCxnSpPr>
        <p:spPr>
          <a:xfrm>
            <a:off x="8509635" y="4454077"/>
            <a:ext cx="677326" cy="67589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ross 80">
            <a:extLst>
              <a:ext uri="{FF2B5EF4-FFF2-40B4-BE49-F238E27FC236}">
                <a16:creationId xmlns:a16="http://schemas.microsoft.com/office/drawing/2014/main" id="{D11A5BC5-EF14-CA16-FAC4-B63C3599B2D4}"/>
              </a:ext>
            </a:extLst>
          </p:cNvPr>
          <p:cNvSpPr/>
          <p:nvPr/>
        </p:nvSpPr>
        <p:spPr>
          <a:xfrm rot="5816960">
            <a:off x="8366674" y="4316298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62CF15-2401-F46E-598B-75E83B1ED74A}"/>
              </a:ext>
            </a:extLst>
          </p:cNvPr>
          <p:cNvCxnSpPr>
            <a:cxnSpLocks/>
          </p:cNvCxnSpPr>
          <p:nvPr/>
        </p:nvCxnSpPr>
        <p:spPr>
          <a:xfrm>
            <a:off x="8740666" y="4154450"/>
            <a:ext cx="727443" cy="730696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D9647E2-AA99-3106-5EC8-CC22C661945B}"/>
              </a:ext>
            </a:extLst>
          </p:cNvPr>
          <p:cNvCxnSpPr>
            <a:cxnSpLocks/>
          </p:cNvCxnSpPr>
          <p:nvPr/>
        </p:nvCxnSpPr>
        <p:spPr>
          <a:xfrm>
            <a:off x="8601189" y="4336592"/>
            <a:ext cx="298671" cy="303071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ross 84">
            <a:extLst>
              <a:ext uri="{FF2B5EF4-FFF2-40B4-BE49-F238E27FC236}">
                <a16:creationId xmlns:a16="http://schemas.microsoft.com/office/drawing/2014/main" id="{A57A03B5-98F9-16AA-5F61-3A0ADC2442A5}"/>
              </a:ext>
            </a:extLst>
          </p:cNvPr>
          <p:cNvSpPr/>
          <p:nvPr/>
        </p:nvSpPr>
        <p:spPr>
          <a:xfrm rot="5816960">
            <a:off x="8487574" y="420755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7A3FFA66-95EE-EF09-F137-98FDBE953AAD}"/>
              </a:ext>
            </a:extLst>
          </p:cNvPr>
          <p:cNvSpPr/>
          <p:nvPr/>
        </p:nvSpPr>
        <p:spPr>
          <a:xfrm rot="5816960">
            <a:off x="8632696" y="4048724"/>
            <a:ext cx="182408" cy="179089"/>
          </a:xfrm>
          <a:prstGeom prst="plus">
            <a:avLst>
              <a:gd name="adj" fmla="val 46267"/>
            </a:avLst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22206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2483124" y="4915994"/>
            <a:ext cx="2570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Rotate</a:t>
            </a:r>
            <a:r>
              <a:rPr lang="de-DE" sz="1600" dirty="0"/>
              <a:t> </a:t>
            </a:r>
            <a:r>
              <a:rPr lang="de-DE" sz="1600" dirty="0" err="1"/>
              <a:t>everything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PC1 </a:t>
            </a:r>
            <a:r>
              <a:rPr lang="de-DE" sz="1600" dirty="0" err="1"/>
              <a:t>is</a:t>
            </a:r>
            <a:r>
              <a:rPr lang="de-DE" sz="1600" dirty="0"/>
              <a:t> horizontal. </a:t>
            </a:r>
            <a:r>
              <a:rPr lang="de-DE" sz="1600" dirty="0" err="1"/>
              <a:t>Now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space</a:t>
            </a:r>
            <a:r>
              <a:rPr lang="de-DE" sz="1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3B04C1-B7DA-4FBF-D712-69D4124E076B}"/>
              </a:ext>
            </a:extLst>
          </p:cNvPr>
          <p:cNvGrpSpPr/>
          <p:nvPr/>
        </p:nvGrpSpPr>
        <p:grpSpPr>
          <a:xfrm>
            <a:off x="1247929" y="2173106"/>
            <a:ext cx="3503437" cy="2870546"/>
            <a:chOff x="4735847" y="2139625"/>
            <a:chExt cx="3503437" cy="28705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5B23D3-83CE-7C0F-3204-7F34EEBE0BA2}"/>
                </a:ext>
              </a:extLst>
            </p:cNvPr>
            <p:cNvGrpSpPr/>
            <p:nvPr/>
          </p:nvGrpSpPr>
          <p:grpSpPr>
            <a:xfrm rot="18912378">
              <a:off x="4735847" y="2481309"/>
              <a:ext cx="2342657" cy="2528862"/>
              <a:chOff x="7400041" y="3098940"/>
              <a:chExt cx="2342657" cy="252886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05A803C-9194-F49A-05D3-1A24D620F0A8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flipV="1">
                <a:off x="9277162" y="5019833"/>
                <a:ext cx="205351" cy="17472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9C22BB9-3B6B-EBBC-93A6-653D59FCB302}"/>
                  </a:ext>
                </a:extLst>
              </p:cNvPr>
              <p:cNvSpPr/>
              <p:nvPr/>
            </p:nvSpPr>
            <p:spPr>
              <a:xfrm>
                <a:off x="7857368" y="3572932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9D1009-1782-E254-9D05-6DEE6F8509C6}"/>
                  </a:ext>
                </a:extLst>
              </p:cNvPr>
              <p:cNvSpPr/>
              <p:nvPr/>
            </p:nvSpPr>
            <p:spPr>
              <a:xfrm>
                <a:off x="9452802" y="48515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982BC38-2652-892F-A2F8-FC12B6DBB92A}"/>
                  </a:ext>
                </a:extLst>
              </p:cNvPr>
              <p:cNvSpPr/>
              <p:nvPr/>
            </p:nvSpPr>
            <p:spPr>
              <a:xfrm>
                <a:off x="8881302" y="4621467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F384F58-2C8D-357D-ADFB-1137DF580204}"/>
                  </a:ext>
                </a:extLst>
              </p:cNvPr>
              <p:cNvSpPr/>
              <p:nvPr/>
            </p:nvSpPr>
            <p:spPr>
              <a:xfrm>
                <a:off x="9155622" y="511062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53E9A30-4557-2C4D-BDA4-EA1EDDA71FE8}"/>
                  </a:ext>
                </a:extLst>
              </p:cNvPr>
              <p:cNvSpPr/>
              <p:nvPr/>
            </p:nvSpPr>
            <p:spPr>
              <a:xfrm>
                <a:off x="7862719" y="30989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BC9E6DA-ADAA-EB37-6650-ACB27A63DB19}"/>
                  </a:ext>
                </a:extLst>
              </p:cNvPr>
              <p:cNvSpPr/>
              <p:nvPr/>
            </p:nvSpPr>
            <p:spPr>
              <a:xfrm>
                <a:off x="7597804" y="385586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22DC7A-0620-6B0C-747D-EF47505E0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41" y="3310220"/>
                <a:ext cx="2342657" cy="2317582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37EE5A-44A3-B8A2-9165-CBF06DFE9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8945" y="3793685"/>
                <a:ext cx="109861" cy="104474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3F2AF6-EA16-9904-04BC-AA0FBCA31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7193" y="3724113"/>
                <a:ext cx="53244" cy="52199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F0CEF2-67CD-BBFD-1B4C-3396D40F27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262" y="3471384"/>
                <a:ext cx="1975167" cy="196538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ross 71">
                <a:extLst>
                  <a:ext uri="{FF2B5EF4-FFF2-40B4-BE49-F238E27FC236}">
                    <a16:creationId xmlns:a16="http://schemas.microsoft.com/office/drawing/2014/main" id="{CB1D538C-8152-45BA-A6EA-238D5CDD17C1}"/>
                  </a:ext>
                </a:extLst>
              </p:cNvPr>
              <p:cNvSpPr/>
              <p:nvPr/>
            </p:nvSpPr>
            <p:spPr>
              <a:xfrm rot="5816960">
                <a:off x="8206590" y="447867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4C2AB526-204F-8782-658D-F142FA8C2468}"/>
                  </a:ext>
                </a:extLst>
              </p:cNvPr>
              <p:cNvSpPr/>
              <p:nvPr/>
            </p:nvSpPr>
            <p:spPr>
              <a:xfrm rot="5816960">
                <a:off x="8501317" y="4193441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59C6F22C-5B7F-6ABF-43BD-F6002D8E175E}"/>
                  </a:ext>
                </a:extLst>
              </p:cNvPr>
              <p:cNvSpPr/>
              <p:nvPr/>
            </p:nvSpPr>
            <p:spPr>
              <a:xfrm rot="5816960">
                <a:off x="8719086" y="397664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D11A5BC5-EF14-CA16-FAC4-B63C3599B2D4}"/>
                  </a:ext>
                </a:extLst>
              </p:cNvPr>
              <p:cNvSpPr/>
              <p:nvPr/>
            </p:nvSpPr>
            <p:spPr>
              <a:xfrm rot="5816960">
                <a:off x="8366674" y="431629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A57A03B5-98F9-16AA-5F61-3A0ADC2442A5}"/>
                  </a:ext>
                </a:extLst>
              </p:cNvPr>
              <p:cNvSpPr/>
              <p:nvPr/>
            </p:nvSpPr>
            <p:spPr>
              <a:xfrm rot="5816960">
                <a:off x="8487574" y="42075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7A3FFA66-95EE-EF09-F137-98FDBE953AAD}"/>
                  </a:ext>
                </a:extLst>
              </p:cNvPr>
              <p:cNvSpPr/>
              <p:nvPr/>
            </p:nvSpPr>
            <p:spPr>
              <a:xfrm rot="5816960">
                <a:off x="8632696" y="404872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4" name="Cross 53">
                <a:extLst>
                  <a:ext uri="{FF2B5EF4-FFF2-40B4-BE49-F238E27FC236}">
                    <a16:creationId xmlns:a16="http://schemas.microsoft.com/office/drawing/2014/main" id="{13EB862D-65E5-A5FE-6EA8-45EA493CB1A2}"/>
                  </a:ext>
                </a:extLst>
              </p:cNvPr>
              <p:cNvSpPr/>
              <p:nvPr/>
            </p:nvSpPr>
            <p:spPr>
              <a:xfrm rot="5816960">
                <a:off x="7512289" y="342489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Cross 54">
                <a:extLst>
                  <a:ext uri="{FF2B5EF4-FFF2-40B4-BE49-F238E27FC236}">
                    <a16:creationId xmlns:a16="http://schemas.microsoft.com/office/drawing/2014/main" id="{65238EDD-6E9B-0872-1418-0F78F3A810FD}"/>
                  </a:ext>
                </a:extLst>
              </p:cNvPr>
              <p:cNvSpPr/>
              <p:nvPr/>
            </p:nvSpPr>
            <p:spPr>
              <a:xfrm rot="5816960">
                <a:off x="7763816" y="36711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Cross 55">
                <a:extLst>
                  <a:ext uri="{FF2B5EF4-FFF2-40B4-BE49-F238E27FC236}">
                    <a16:creationId xmlns:a16="http://schemas.microsoft.com/office/drawing/2014/main" id="{13CD8128-9C7E-0553-5B20-7134856BACD6}"/>
                  </a:ext>
                </a:extLst>
              </p:cNvPr>
              <p:cNvSpPr/>
              <p:nvPr/>
            </p:nvSpPr>
            <p:spPr>
              <a:xfrm rot="5816960">
                <a:off x="8811856" y="471309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Cross 56">
                <a:extLst>
                  <a:ext uri="{FF2B5EF4-FFF2-40B4-BE49-F238E27FC236}">
                    <a16:creationId xmlns:a16="http://schemas.microsoft.com/office/drawing/2014/main" id="{BA75750F-CD7C-D7A8-4583-CCA2BE8F03EC}"/>
                  </a:ext>
                </a:extLst>
              </p:cNvPr>
              <p:cNvSpPr/>
              <p:nvPr/>
            </p:nvSpPr>
            <p:spPr>
              <a:xfrm rot="5816960">
                <a:off x="7799718" y="3701226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Cross 57">
                <a:extLst>
                  <a:ext uri="{FF2B5EF4-FFF2-40B4-BE49-F238E27FC236}">
                    <a16:creationId xmlns:a16="http://schemas.microsoft.com/office/drawing/2014/main" id="{41F6F003-14C9-E33F-5DE3-D372726228EF}"/>
                  </a:ext>
                </a:extLst>
              </p:cNvPr>
              <p:cNvSpPr/>
              <p:nvPr/>
            </p:nvSpPr>
            <p:spPr>
              <a:xfrm rot="5816960">
                <a:off x="9202782" y="5101337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094825-304D-B4AB-8326-F026BD122A9D}"/>
                </a:ext>
              </a:extLst>
            </p:cNvPr>
            <p:cNvSpPr txBox="1"/>
            <p:nvPr/>
          </p:nvSpPr>
          <p:spPr>
            <a:xfrm>
              <a:off x="7701957" y="363147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3308C4-E14F-C9B0-B8B4-B7FC318DB9B0}"/>
                </a:ext>
              </a:extLst>
            </p:cNvPr>
            <p:cNvSpPr txBox="1"/>
            <p:nvPr/>
          </p:nvSpPr>
          <p:spPr>
            <a:xfrm>
              <a:off x="5605808" y="213962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PC2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E369C5E-3140-1D73-3D89-852A2FCAB92B}"/>
              </a:ext>
            </a:extLst>
          </p:cNvPr>
          <p:cNvSpPr txBox="1"/>
          <p:nvPr/>
        </p:nvSpPr>
        <p:spPr>
          <a:xfrm>
            <a:off x="5413221" y="2181813"/>
            <a:ext cx="626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/>
              <a:t>Sum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squared</a:t>
            </a:r>
            <a:r>
              <a:rPr lang="de-DE" sz="1800" dirty="0"/>
              <a:t> </a:t>
            </a:r>
            <a:r>
              <a:rPr lang="de-DE" sz="1800" dirty="0" err="1"/>
              <a:t>distances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PC1 = </a:t>
            </a:r>
            <a:r>
              <a:rPr lang="de-DE" sz="1800" b="1" dirty="0"/>
              <a:t>Eigenvalue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PC1</a:t>
            </a:r>
          </a:p>
          <a:p>
            <a:endParaRPr lang="de-DE" sz="1800" dirty="0"/>
          </a:p>
          <a:p>
            <a:r>
              <a:rPr lang="de-DE" sz="1800" dirty="0" err="1"/>
              <a:t>Sum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squared</a:t>
            </a:r>
            <a:r>
              <a:rPr lang="de-DE" sz="1800" dirty="0"/>
              <a:t> </a:t>
            </a:r>
            <a:r>
              <a:rPr lang="de-DE" sz="1800" dirty="0" err="1"/>
              <a:t>distances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PC2 = </a:t>
            </a:r>
            <a:r>
              <a:rPr lang="de-DE" sz="1800" b="1" dirty="0"/>
              <a:t>Eigenvalue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PC2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8170299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794B07-730B-7007-2488-65DEBEA4B0A1}"/>
              </a:ext>
            </a:extLst>
          </p:cNvPr>
          <p:cNvSpPr txBox="1"/>
          <p:nvPr/>
        </p:nvSpPr>
        <p:spPr>
          <a:xfrm>
            <a:off x="2483124" y="4915994"/>
            <a:ext cx="2570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Rotate</a:t>
            </a:r>
            <a:r>
              <a:rPr lang="de-DE" sz="1600" dirty="0"/>
              <a:t> </a:t>
            </a:r>
            <a:r>
              <a:rPr lang="de-DE" sz="1600" dirty="0" err="1"/>
              <a:t>everything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PC1 </a:t>
            </a:r>
            <a:r>
              <a:rPr lang="de-DE" sz="1600" dirty="0" err="1"/>
              <a:t>is</a:t>
            </a:r>
            <a:r>
              <a:rPr lang="de-DE" sz="1600" dirty="0"/>
              <a:t> horizontal. </a:t>
            </a:r>
            <a:r>
              <a:rPr lang="de-DE" sz="1600" dirty="0" err="1"/>
              <a:t>Now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projected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space</a:t>
            </a:r>
            <a:r>
              <a:rPr lang="de-DE" sz="1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3B04C1-B7DA-4FBF-D712-69D4124E076B}"/>
              </a:ext>
            </a:extLst>
          </p:cNvPr>
          <p:cNvGrpSpPr/>
          <p:nvPr/>
        </p:nvGrpSpPr>
        <p:grpSpPr>
          <a:xfrm>
            <a:off x="1247929" y="2173106"/>
            <a:ext cx="3503437" cy="2870546"/>
            <a:chOff x="4735847" y="2139625"/>
            <a:chExt cx="3503437" cy="28705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5B23D3-83CE-7C0F-3204-7F34EEBE0BA2}"/>
                </a:ext>
              </a:extLst>
            </p:cNvPr>
            <p:cNvGrpSpPr/>
            <p:nvPr/>
          </p:nvGrpSpPr>
          <p:grpSpPr>
            <a:xfrm rot="18912378">
              <a:off x="4735847" y="2481309"/>
              <a:ext cx="2342657" cy="2528862"/>
              <a:chOff x="7400041" y="3098940"/>
              <a:chExt cx="2342657" cy="252886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05A803C-9194-F49A-05D3-1A24D620F0A8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flipV="1">
                <a:off x="9277162" y="5019833"/>
                <a:ext cx="205351" cy="17472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9C22BB9-3B6B-EBBC-93A6-653D59FCB302}"/>
                  </a:ext>
                </a:extLst>
              </p:cNvPr>
              <p:cNvSpPr/>
              <p:nvPr/>
            </p:nvSpPr>
            <p:spPr>
              <a:xfrm>
                <a:off x="7857368" y="3572932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9D1009-1782-E254-9D05-6DEE6F8509C6}"/>
                  </a:ext>
                </a:extLst>
              </p:cNvPr>
              <p:cNvSpPr/>
              <p:nvPr/>
            </p:nvSpPr>
            <p:spPr>
              <a:xfrm>
                <a:off x="9452802" y="48515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982BC38-2652-892F-A2F8-FC12B6DBB92A}"/>
                  </a:ext>
                </a:extLst>
              </p:cNvPr>
              <p:cNvSpPr/>
              <p:nvPr/>
            </p:nvSpPr>
            <p:spPr>
              <a:xfrm>
                <a:off x="8881302" y="4621467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F384F58-2C8D-357D-ADFB-1137DF580204}"/>
                  </a:ext>
                </a:extLst>
              </p:cNvPr>
              <p:cNvSpPr/>
              <p:nvPr/>
            </p:nvSpPr>
            <p:spPr>
              <a:xfrm>
                <a:off x="9155622" y="511062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53E9A30-4557-2C4D-BDA4-EA1EDDA71FE8}"/>
                  </a:ext>
                </a:extLst>
              </p:cNvPr>
              <p:cNvSpPr/>
              <p:nvPr/>
            </p:nvSpPr>
            <p:spPr>
              <a:xfrm>
                <a:off x="7862719" y="309894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BC9E6DA-ADAA-EB37-6650-ACB27A63DB19}"/>
                  </a:ext>
                </a:extLst>
              </p:cNvPr>
              <p:cNvSpPr/>
              <p:nvPr/>
            </p:nvSpPr>
            <p:spPr>
              <a:xfrm>
                <a:off x="7597804" y="3855860"/>
                <a:ext cx="202877" cy="19716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22DC7A-0620-6B0C-747D-EF47505E0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041" y="3310220"/>
                <a:ext cx="2342657" cy="2317582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37EE5A-44A3-B8A2-9165-CBF06DFE9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8945" y="3793685"/>
                <a:ext cx="109861" cy="104474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3F2AF6-EA16-9904-04BC-AA0FBCA313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7193" y="3724113"/>
                <a:ext cx="53244" cy="52199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F0CEF2-67CD-BBFD-1B4C-3396D40F27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262" y="3471384"/>
                <a:ext cx="1975167" cy="196538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ross 71">
                <a:extLst>
                  <a:ext uri="{FF2B5EF4-FFF2-40B4-BE49-F238E27FC236}">
                    <a16:creationId xmlns:a16="http://schemas.microsoft.com/office/drawing/2014/main" id="{CB1D538C-8152-45BA-A6EA-238D5CDD17C1}"/>
                  </a:ext>
                </a:extLst>
              </p:cNvPr>
              <p:cNvSpPr/>
              <p:nvPr/>
            </p:nvSpPr>
            <p:spPr>
              <a:xfrm rot="5816960">
                <a:off x="8206590" y="447867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4C2AB526-204F-8782-658D-F142FA8C2468}"/>
                  </a:ext>
                </a:extLst>
              </p:cNvPr>
              <p:cNvSpPr/>
              <p:nvPr/>
            </p:nvSpPr>
            <p:spPr>
              <a:xfrm rot="5816960">
                <a:off x="8501317" y="4193441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59C6F22C-5B7F-6ABF-43BD-F6002D8E175E}"/>
                  </a:ext>
                </a:extLst>
              </p:cNvPr>
              <p:cNvSpPr/>
              <p:nvPr/>
            </p:nvSpPr>
            <p:spPr>
              <a:xfrm rot="5816960">
                <a:off x="8719086" y="397664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D11A5BC5-EF14-CA16-FAC4-B63C3599B2D4}"/>
                  </a:ext>
                </a:extLst>
              </p:cNvPr>
              <p:cNvSpPr/>
              <p:nvPr/>
            </p:nvSpPr>
            <p:spPr>
              <a:xfrm rot="5816960">
                <a:off x="8366674" y="4316298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Cross 84">
                <a:extLst>
                  <a:ext uri="{FF2B5EF4-FFF2-40B4-BE49-F238E27FC236}">
                    <a16:creationId xmlns:a16="http://schemas.microsoft.com/office/drawing/2014/main" id="{A57A03B5-98F9-16AA-5F61-3A0ADC2442A5}"/>
                  </a:ext>
                </a:extLst>
              </p:cNvPr>
              <p:cNvSpPr/>
              <p:nvPr/>
            </p:nvSpPr>
            <p:spPr>
              <a:xfrm rot="5816960">
                <a:off x="8487574" y="42075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Cross 85">
                <a:extLst>
                  <a:ext uri="{FF2B5EF4-FFF2-40B4-BE49-F238E27FC236}">
                    <a16:creationId xmlns:a16="http://schemas.microsoft.com/office/drawing/2014/main" id="{7A3FFA66-95EE-EF09-F137-98FDBE953AAD}"/>
                  </a:ext>
                </a:extLst>
              </p:cNvPr>
              <p:cNvSpPr/>
              <p:nvPr/>
            </p:nvSpPr>
            <p:spPr>
              <a:xfrm rot="5816960">
                <a:off x="8632696" y="404872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4" name="Cross 53">
                <a:extLst>
                  <a:ext uri="{FF2B5EF4-FFF2-40B4-BE49-F238E27FC236}">
                    <a16:creationId xmlns:a16="http://schemas.microsoft.com/office/drawing/2014/main" id="{13EB862D-65E5-A5FE-6EA8-45EA493CB1A2}"/>
                  </a:ext>
                </a:extLst>
              </p:cNvPr>
              <p:cNvSpPr/>
              <p:nvPr/>
            </p:nvSpPr>
            <p:spPr>
              <a:xfrm rot="5816960">
                <a:off x="7512289" y="3424890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Cross 54">
                <a:extLst>
                  <a:ext uri="{FF2B5EF4-FFF2-40B4-BE49-F238E27FC236}">
                    <a16:creationId xmlns:a16="http://schemas.microsoft.com/office/drawing/2014/main" id="{65238EDD-6E9B-0872-1418-0F78F3A810FD}"/>
                  </a:ext>
                </a:extLst>
              </p:cNvPr>
              <p:cNvSpPr/>
              <p:nvPr/>
            </p:nvSpPr>
            <p:spPr>
              <a:xfrm rot="5816960">
                <a:off x="7763816" y="367115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Cross 55">
                <a:extLst>
                  <a:ext uri="{FF2B5EF4-FFF2-40B4-BE49-F238E27FC236}">
                    <a16:creationId xmlns:a16="http://schemas.microsoft.com/office/drawing/2014/main" id="{13CD8128-9C7E-0553-5B20-7134856BACD6}"/>
                  </a:ext>
                </a:extLst>
              </p:cNvPr>
              <p:cNvSpPr/>
              <p:nvPr/>
            </p:nvSpPr>
            <p:spPr>
              <a:xfrm rot="5816960">
                <a:off x="8811856" y="4713094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Cross 56">
                <a:extLst>
                  <a:ext uri="{FF2B5EF4-FFF2-40B4-BE49-F238E27FC236}">
                    <a16:creationId xmlns:a16="http://schemas.microsoft.com/office/drawing/2014/main" id="{BA75750F-CD7C-D7A8-4583-CCA2BE8F03EC}"/>
                  </a:ext>
                </a:extLst>
              </p:cNvPr>
              <p:cNvSpPr/>
              <p:nvPr/>
            </p:nvSpPr>
            <p:spPr>
              <a:xfrm rot="5816960">
                <a:off x="7799718" y="3701226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Cross 57">
                <a:extLst>
                  <a:ext uri="{FF2B5EF4-FFF2-40B4-BE49-F238E27FC236}">
                    <a16:creationId xmlns:a16="http://schemas.microsoft.com/office/drawing/2014/main" id="{41F6F003-14C9-E33F-5DE3-D372726228EF}"/>
                  </a:ext>
                </a:extLst>
              </p:cNvPr>
              <p:cNvSpPr/>
              <p:nvPr/>
            </p:nvSpPr>
            <p:spPr>
              <a:xfrm rot="5816960">
                <a:off x="9202782" y="5101337"/>
                <a:ext cx="182408" cy="179089"/>
              </a:xfrm>
              <a:prstGeom prst="plus">
                <a:avLst>
                  <a:gd name="adj" fmla="val 46267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094825-304D-B4AB-8326-F026BD122A9D}"/>
                </a:ext>
              </a:extLst>
            </p:cNvPr>
            <p:cNvSpPr txBox="1"/>
            <p:nvPr/>
          </p:nvSpPr>
          <p:spPr>
            <a:xfrm>
              <a:off x="7701957" y="363147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3308C4-E14F-C9B0-B8B4-B7FC318DB9B0}"/>
                </a:ext>
              </a:extLst>
            </p:cNvPr>
            <p:cNvSpPr txBox="1"/>
            <p:nvPr/>
          </p:nvSpPr>
          <p:spPr>
            <a:xfrm>
              <a:off x="5605808" y="213962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PC2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369C5E-3140-1D73-3D89-852A2FCAB92B}"/>
                  </a:ext>
                </a:extLst>
              </p:cNvPr>
              <p:cNvSpPr txBox="1"/>
              <p:nvPr/>
            </p:nvSpPr>
            <p:spPr>
              <a:xfrm>
                <a:off x="5413221" y="2181813"/>
                <a:ext cx="6268824" cy="145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𝑆𝑢𝑚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𝑠𝑞𝑢𝑎𝑟𝑒𝑑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𝑑𝑖𝑠𝑡𝑎𝑛𝑐𝑒𝑠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de-DE" sz="1800" dirty="0"/>
                  <a:t> = </a:t>
                </a:r>
                <a:r>
                  <a:rPr lang="de-DE" b="1" dirty="0"/>
                  <a:t>V</a:t>
                </a:r>
                <a:r>
                  <a:rPr lang="de-DE" sz="1800" b="1" dirty="0"/>
                  <a:t>ariation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PC1</a:t>
                </a:r>
              </a:p>
              <a:p>
                <a:endParaRPr lang="de-DE" sz="1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𝑆𝑢𝑚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𝑠𝑞𝑢𝑎𝑟𝑒𝑑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𝑑𝑖𝑠𝑡𝑎𝑛𝑐𝑒𝑠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𝑃𝐶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/>
                  <a:t>= </a:t>
                </a:r>
                <a:r>
                  <a:rPr lang="de-DE" b="1" dirty="0"/>
                  <a:t>Variation</a:t>
                </a:r>
                <a:r>
                  <a:rPr lang="de-DE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PC2</a:t>
                </a: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369C5E-3140-1D73-3D89-852A2FCA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21" y="2181813"/>
                <a:ext cx="6268824" cy="1452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1791967-BC32-07FC-3CE2-F4499B1AE7E4}"/>
              </a:ext>
            </a:extLst>
          </p:cNvPr>
          <p:cNvSpPr txBox="1"/>
          <p:nvPr/>
        </p:nvSpPr>
        <p:spPr>
          <a:xfrm>
            <a:off x="5401861" y="3546560"/>
            <a:ext cx="2648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Suppose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PC1=15, </a:t>
            </a:r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PC2=5.</a:t>
            </a:r>
          </a:p>
          <a:p>
            <a:endParaRPr lang="de-DE" sz="1600" dirty="0"/>
          </a:p>
          <a:p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means</a:t>
            </a:r>
            <a:r>
              <a:rPr lang="de-DE" sz="1600" dirty="0"/>
              <a:t> PC1 </a:t>
            </a:r>
            <a:r>
              <a:rPr lang="de-DE" sz="1600" dirty="0" err="1"/>
              <a:t>accounts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15/(15+5)=75%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total </a:t>
            </a:r>
            <a:r>
              <a:rPr lang="de-DE" sz="1600" dirty="0" err="1"/>
              <a:t>variation</a:t>
            </a:r>
            <a:r>
              <a:rPr lang="de-DE" sz="1600" dirty="0"/>
              <a:t>.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0819AF1-9BE9-166B-8C00-CF3ADAC79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731711"/>
              </p:ext>
            </p:extLst>
          </p:nvPr>
        </p:nvGraphicFramePr>
        <p:xfrm>
          <a:off x="8201478" y="3391744"/>
          <a:ext cx="3273127" cy="2877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14666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998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PCA - Principal Component Analysis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 – PCA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791967-BC32-07FC-3CE2-F4499B1AE7E4}"/>
              </a:ext>
            </a:extLst>
          </p:cNvPr>
          <p:cNvSpPr txBox="1"/>
          <p:nvPr/>
        </p:nvSpPr>
        <p:spPr>
          <a:xfrm>
            <a:off x="7123903" y="2519775"/>
            <a:ext cx="43994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Now</a:t>
            </a:r>
            <a:r>
              <a:rPr lang="de-DE" sz="1600" dirty="0"/>
              <a:t> </a:t>
            </a:r>
            <a:r>
              <a:rPr lang="de-DE" sz="1600" dirty="0" err="1"/>
              <a:t>suppose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higher</a:t>
            </a:r>
            <a:r>
              <a:rPr lang="de-DE" sz="1600" dirty="0"/>
              <a:t> </a:t>
            </a:r>
            <a:r>
              <a:rPr lang="de-DE" sz="1600" dirty="0" err="1"/>
              <a:t>dimentional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and 4 PCs </a:t>
            </a:r>
            <a:r>
              <a:rPr lang="de-DE" sz="1600" dirty="0" err="1"/>
              <a:t>where</a:t>
            </a:r>
            <a:endParaRPr lang="de-DE" sz="1600" dirty="0"/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PC1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79%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PC2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14%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PC3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5%</a:t>
            </a:r>
          </a:p>
          <a:p>
            <a:r>
              <a:rPr lang="de-DE" sz="1600" dirty="0" err="1"/>
              <a:t>variation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PC4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2%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means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2D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PC1 and PC2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speak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93%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total </a:t>
            </a:r>
            <a:r>
              <a:rPr lang="de-DE" sz="1600" dirty="0" err="1"/>
              <a:t>variation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</a:t>
            </a:r>
            <a:r>
              <a:rPr lang="de-DE" sz="1600" dirty="0" err="1"/>
              <a:t>enough</a:t>
            </a:r>
            <a:r>
              <a:rPr lang="de-DE" sz="1600" dirty="0"/>
              <a:t> </a:t>
            </a:r>
            <a:r>
              <a:rPr lang="de-DE" sz="1600" dirty="0" err="1"/>
              <a:t>approximation</a:t>
            </a:r>
            <a:r>
              <a:rPr lang="de-DE" sz="1600" dirty="0"/>
              <a:t>.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00819AF1-9BE9-166B-8C00-CF3ADAC79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735544"/>
              </p:ext>
            </p:extLst>
          </p:nvPr>
        </p:nvGraphicFramePr>
        <p:xfrm>
          <a:off x="668653" y="2023172"/>
          <a:ext cx="5414337" cy="3544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831661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Outlier Detection</a:t>
            </a:r>
            <a:endParaRPr lang="en-US" sz="16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Motivation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Algorithms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Multivariate Gaussian Distribution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dirty="0">
                <a:latin typeface="Segoe UI Light"/>
                <a:cs typeface="Segoe UI Light"/>
              </a:rPr>
              <a:t>One-Class 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/>
                <a:cs typeface="Segoe UI Semibold"/>
              </a:rPr>
              <a:t>Unsupervised ML – Outlier Detection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4974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49CD5-FB4D-8E99-A7EC-6D51D759A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Segoe UI Semibold"/>
                <a:cs typeface="Segoe UI Semibold"/>
              </a:rPr>
              <a:t>Demo: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63105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b="1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b="1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18335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50170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0951C93-BA1F-33A3-6591-056E67BD971D}"/>
              </a:ext>
            </a:extLst>
          </p:cNvPr>
          <p:cNvSpPr/>
          <p:nvPr/>
        </p:nvSpPr>
        <p:spPr>
          <a:xfrm>
            <a:off x="602893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44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b="1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b="1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18335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50170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602893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8138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14573"/>
            <a:ext cx="1078322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K-means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/>
                <a:cs typeface="Segoe UI Light"/>
              </a:rPr>
              <a:t>Steps:</a:t>
            </a:r>
            <a:endParaRPr lang="en-US" sz="16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Select k, which is the cluster number</a:t>
            </a:r>
          </a:p>
          <a:p>
            <a:pPr marL="1600200" lvl="2" indent="-342900">
              <a:buAutoNum type="arabicPeriod"/>
            </a:pPr>
            <a:r>
              <a:rPr lang="en-US" dirty="0">
                <a:latin typeface="Segoe UI Light"/>
                <a:cs typeface="Segoe UI Light"/>
              </a:rPr>
              <a:t>Randomly initialize k centroids (select k distinct data points randomly)</a:t>
            </a:r>
            <a:endParaRPr lang="en-US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Assign data points to the nearest initial centroid based on their distances</a:t>
            </a:r>
            <a:endParaRPr lang="en-US" sz="1400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b="1" dirty="0">
                <a:latin typeface="Segoe UI Light"/>
                <a:cs typeface="Segoe UI Light"/>
              </a:rPr>
              <a:t>Update the new centroids from calculating the data point mean</a:t>
            </a:r>
            <a:endParaRPr lang="en-US" b="1" dirty="0">
              <a:cs typeface="Segoe UI Light"/>
            </a:endParaRPr>
          </a:p>
          <a:p>
            <a:pPr marL="1600200" lvl="2" indent="-342900">
              <a:buAutoNum type="arabicPeriod"/>
            </a:pPr>
            <a:r>
              <a:rPr lang="en-US" sz="1600" dirty="0">
                <a:latin typeface="Segoe UI Light"/>
                <a:cs typeface="Segoe UI Light"/>
              </a:rPr>
              <a:t>Repeat steps from 3&amp;4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Segoe UI Light"/>
              <a:cs typeface="Segoe UI Light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Unsupervised ML – Clustering</a:t>
            </a:r>
            <a:br>
              <a:rPr lang="en-US" dirty="0">
                <a:latin typeface="Segoe UI Semibold"/>
                <a:cs typeface="Segoe UI Semibold"/>
              </a:rPr>
            </a:br>
            <a:r>
              <a:rPr lang="en-US" sz="3200" dirty="0">
                <a:latin typeface="Segoe UI Semibold"/>
                <a:cs typeface="Segoe UI Semibold"/>
              </a:rPr>
              <a:t>K-means Algorithm</a:t>
            </a:r>
            <a:endParaRPr lang="en-US" sz="3200" b="0" dirty="0">
              <a:latin typeface="Segoe UI Semibold"/>
              <a:cs typeface="Segoe UI Semibold"/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DE7F4-0E54-682C-A1C3-DBB543A5551D}"/>
              </a:ext>
            </a:extLst>
          </p:cNvPr>
          <p:cNvCxnSpPr/>
          <p:nvPr/>
        </p:nvCxnSpPr>
        <p:spPr>
          <a:xfrm>
            <a:off x="1762812" y="5203598"/>
            <a:ext cx="84558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D08BB04-07B7-04CB-23C3-FA9AC4C9B426}"/>
              </a:ext>
            </a:extLst>
          </p:cNvPr>
          <p:cNvSpPr/>
          <p:nvPr/>
        </p:nvSpPr>
        <p:spPr>
          <a:xfrm>
            <a:off x="2359267" y="5071625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DAF89-83A9-6F15-A4AF-9CFDA5FD5982}"/>
              </a:ext>
            </a:extLst>
          </p:cNvPr>
          <p:cNvSpPr/>
          <p:nvPr/>
        </p:nvSpPr>
        <p:spPr>
          <a:xfrm>
            <a:off x="2998902" y="5062199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86EFEE-F2D3-C293-C7E6-00A6E57C521D}"/>
              </a:ext>
            </a:extLst>
          </p:cNvPr>
          <p:cNvSpPr/>
          <p:nvPr/>
        </p:nvSpPr>
        <p:spPr>
          <a:xfrm>
            <a:off x="5712568" y="505161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DDB480-480C-4836-DE9A-CC14E138EE97}"/>
              </a:ext>
            </a:extLst>
          </p:cNvPr>
          <p:cNvSpPr/>
          <p:nvPr/>
        </p:nvSpPr>
        <p:spPr>
          <a:xfrm>
            <a:off x="3372282" y="5063160"/>
            <a:ext cx="278092" cy="282797"/>
          </a:xfrm>
          <a:prstGeom prst="ellipse">
            <a:avLst/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2F8B57-8300-58D9-D53D-81EFE4FF8F9D}"/>
              </a:ext>
            </a:extLst>
          </p:cNvPr>
          <p:cNvSpPr/>
          <p:nvPr/>
        </p:nvSpPr>
        <p:spPr>
          <a:xfrm>
            <a:off x="2053005" y="5062199"/>
            <a:ext cx="278092" cy="282797"/>
          </a:xfrm>
          <a:prstGeom prst="ellipse">
            <a:avLst/>
          </a:prstGeom>
          <a:solidFill>
            <a:srgbClr val="FF9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12D4CF-A607-0958-AE3A-1979E7108E9D}"/>
              </a:ext>
            </a:extLst>
          </p:cNvPr>
          <p:cNvSpPr/>
          <p:nvPr/>
        </p:nvSpPr>
        <p:spPr>
          <a:xfrm>
            <a:off x="5279367" y="5059232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3ED167-C56B-E307-B78C-BD39271BCB7D}"/>
              </a:ext>
            </a:extLst>
          </p:cNvPr>
          <p:cNvSpPr/>
          <p:nvPr/>
        </p:nvSpPr>
        <p:spPr>
          <a:xfrm>
            <a:off x="6287596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48A14-F58E-8FA6-BB54-5166C6336D95}"/>
              </a:ext>
            </a:extLst>
          </p:cNvPr>
          <p:cNvSpPr/>
          <p:nvPr/>
        </p:nvSpPr>
        <p:spPr>
          <a:xfrm>
            <a:off x="6654491" y="505923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C67BC6-EEC7-7B86-47A8-452D3B472CB8}"/>
              </a:ext>
            </a:extLst>
          </p:cNvPr>
          <p:cNvSpPr/>
          <p:nvPr/>
        </p:nvSpPr>
        <p:spPr>
          <a:xfrm>
            <a:off x="8150823" y="5064005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C20D84-A703-D5BC-43F3-359703511E1B}"/>
              </a:ext>
            </a:extLst>
          </p:cNvPr>
          <p:cNvSpPr/>
          <p:nvPr/>
        </p:nvSpPr>
        <p:spPr>
          <a:xfrm>
            <a:off x="8511040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F19CB5-7AD4-A0A2-B124-84CB98B28EA3}"/>
              </a:ext>
            </a:extLst>
          </p:cNvPr>
          <p:cNvSpPr/>
          <p:nvPr/>
        </p:nvSpPr>
        <p:spPr>
          <a:xfrm>
            <a:off x="9066134" y="5059234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A28F9-E44A-71E6-2BA2-4A79FF55941D}"/>
              </a:ext>
            </a:extLst>
          </p:cNvPr>
          <p:cNvSpPr/>
          <p:nvPr/>
        </p:nvSpPr>
        <p:spPr>
          <a:xfrm>
            <a:off x="9524775" y="5059233"/>
            <a:ext cx="278092" cy="282797"/>
          </a:xfrm>
          <a:prstGeom prst="ellipse">
            <a:avLst/>
          </a:prstGeom>
          <a:solidFill>
            <a:srgbClr val="AC7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3AE3A-69CB-3F28-BB7D-810EC50FE432}"/>
              </a:ext>
            </a:extLst>
          </p:cNvPr>
          <p:cNvSpPr/>
          <p:nvPr/>
        </p:nvSpPr>
        <p:spPr>
          <a:xfrm>
            <a:off x="2176474" y="5024677"/>
            <a:ext cx="337980" cy="351908"/>
          </a:xfrm>
          <a:prstGeom prst="ellipse">
            <a:avLst/>
          </a:prstGeom>
          <a:solidFill>
            <a:srgbClr val="FF9B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D802D-3C5F-4B90-19EC-04F0BD4AB2AB}"/>
              </a:ext>
            </a:extLst>
          </p:cNvPr>
          <p:cNvSpPr/>
          <p:nvPr/>
        </p:nvSpPr>
        <p:spPr>
          <a:xfrm>
            <a:off x="3166425" y="5022524"/>
            <a:ext cx="337980" cy="351908"/>
          </a:xfrm>
          <a:prstGeom prst="ellipse">
            <a:avLst/>
          </a:prstGeom>
          <a:solidFill>
            <a:srgbClr val="0083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CF0B7-D9ED-1C53-CD24-AE6ACB392381}"/>
              </a:ext>
            </a:extLst>
          </p:cNvPr>
          <p:cNvSpPr/>
          <p:nvPr/>
        </p:nvSpPr>
        <p:spPr>
          <a:xfrm>
            <a:off x="7309091" y="5024676"/>
            <a:ext cx="337980" cy="351908"/>
          </a:xfrm>
          <a:prstGeom prst="ellipse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040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03C18-8CA8-4E85-8FD3-26F080DC8A47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9e95042-2449-4d99-bd9b-f7300a86ca1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0</TotalTime>
  <Words>5606</Words>
  <Application>Microsoft Office PowerPoint</Application>
  <PresentationFormat>Widescreen</PresentationFormat>
  <Paragraphs>1270</Paragraphs>
  <Slides>66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Arial,Sans-Serif</vt:lpstr>
      <vt:lpstr>Segoe UI (Body)</vt:lpstr>
      <vt:lpstr>YouTube Sans</vt:lpstr>
      <vt:lpstr>Arial</vt:lpstr>
      <vt:lpstr>Calibri</vt:lpstr>
      <vt:lpstr>Cambria Math</vt:lpstr>
      <vt:lpstr>IBM Plex Sans</vt:lpstr>
      <vt:lpstr>Segoe UI</vt:lpstr>
      <vt:lpstr>Segoe UI Light</vt:lpstr>
      <vt:lpstr>Segoe UI Semibold</vt:lpstr>
      <vt:lpstr>Segoe UI Semilight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Unsupervised ML Agenda</vt:lpstr>
      <vt:lpstr>PowerPoint Presentation</vt:lpstr>
      <vt:lpstr>Unsupervised ML – Motivation &amp; Application</vt:lpstr>
      <vt:lpstr>Unsupervised ML – Categories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K-means Algorithm 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DBSCAN 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Hierarchical Clustering Algorithm</vt:lpstr>
      <vt:lpstr>Unsupervised ML – Clustering Clustering Algorithms Comparison</vt:lpstr>
      <vt:lpstr>Unsupervised ML – Clustering Clustering Algorithms Comparison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Association Apriori Algorithm 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PCA</vt:lpstr>
      <vt:lpstr>Unsupervised ML – Outlier Detection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Yi-Ting Hung</cp:lastModifiedBy>
  <cp:revision>2</cp:revision>
  <dcterms:created xsi:type="dcterms:W3CDTF">2022-01-26T20:36:32Z</dcterms:created>
  <dcterms:modified xsi:type="dcterms:W3CDTF">2022-08-10T08:48:51Z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